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ppt/theme/themeOverride9.xml" ContentType="application/vnd.openxmlformats-officedocument.themeOverride+xml"/>
  <Override PartName="/ppt/theme/themeOverride10.xml" ContentType="application/vnd.openxmlformats-officedocument.themeOverride+xml"/>
  <Override PartName="/ppt/theme/themeOverride11.xml" ContentType="application/vnd.openxmlformats-officedocument.themeOverride+xml"/>
  <Override PartName="/ppt/theme/themeOverride12.xml" ContentType="application/vnd.openxmlformats-officedocument.themeOverride+xml"/>
  <Override PartName="/ppt/theme/themeOverride13.xml" ContentType="application/vnd.openxmlformats-officedocument.themeOverride+xml"/>
  <Override PartName="/ppt/theme/themeOverride14.xml" ContentType="application/vnd.openxmlformats-officedocument.themeOverride+xml"/>
  <Override PartName="/ppt/theme/themeOverride15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</p:sldIdLst>
  <p:sldSz cx="7739063" cy="10007600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1" d="100"/>
          <a:sy n="51" d="100"/>
        </p:scale>
        <p:origin x="-1242" y="2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581025" y="3108325"/>
            <a:ext cx="6577013" cy="2146300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160463" y="5670550"/>
            <a:ext cx="5418137" cy="255746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1419731-29E4-4BDF-8502-E5DF372E862F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1823591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1443AF-FC0F-4A95-8376-E6C239AA269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1987312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5513388" y="889000"/>
            <a:ext cx="1644650" cy="80057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579438" y="889000"/>
            <a:ext cx="4781550" cy="80057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DB2AD42-D966-4272-B58E-18368F68BE0B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6692085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7CF8B6E-235E-4760-825E-2BFA56FF7A6F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2407946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11188" y="6430963"/>
            <a:ext cx="6578600" cy="19875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611188" y="4241800"/>
            <a:ext cx="6578600" cy="21891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ADE69D-863B-4EF7-8388-15B93433411A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0034341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5794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944938" y="2890838"/>
            <a:ext cx="3213100" cy="60039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24F3700-84E9-4C48-90FA-7D526BFF3541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23992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400050"/>
            <a:ext cx="6964363" cy="1668463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387350" y="2239963"/>
            <a:ext cx="3419475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387350" y="3173413"/>
            <a:ext cx="3419475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3930650" y="2239963"/>
            <a:ext cx="3421063" cy="9334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3930650" y="3173413"/>
            <a:ext cx="3421063" cy="5765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62AE991-5216-432D-B181-B670FBC414F0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42129423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F6EF213-9BD2-4323-976C-122598BD2636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6793643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25D3816-E754-4F30-8640-49A623CB0C64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30186895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87350" y="398463"/>
            <a:ext cx="2546350" cy="16954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025775" y="398463"/>
            <a:ext cx="4325938" cy="854075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387350" y="2093913"/>
            <a:ext cx="2546350" cy="68453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687F48A-B7D2-4018-A88C-F008E2995708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175852171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517650" y="7005638"/>
            <a:ext cx="4643438" cy="82708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C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517650" y="893763"/>
            <a:ext cx="4643438" cy="60055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C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517650" y="7832725"/>
            <a:ext cx="4643438" cy="117475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es-EC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5CF28D-705C-4D11-A056-F591F17F0FEC}" type="slidenum">
              <a:rPr lang="en-US" altLang="es-EC"/>
              <a:pPr/>
              <a:t>‹Nº›</a:t>
            </a:fld>
            <a:endParaRPr lang="en-US" altLang="es-EC"/>
          </a:p>
        </p:txBody>
      </p:sp>
    </p:spTree>
    <p:extLst>
      <p:ext uri="{BB962C8B-B14F-4D97-AF65-F5344CB8AC3E}">
        <p14:creationId xmlns:p14="http://schemas.microsoft.com/office/powerpoint/2010/main" val="205596300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579438" y="889000"/>
            <a:ext cx="6578600" cy="16684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579438" y="2890838"/>
            <a:ext cx="6578600" cy="600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s-EC" smtClean="0"/>
              <a:t>Click to edit Master text styles</a:t>
            </a:r>
          </a:p>
          <a:p>
            <a:pPr lvl="1"/>
            <a:r>
              <a:rPr lang="en-US" altLang="es-EC" smtClean="0"/>
              <a:t>Second level</a:t>
            </a:r>
          </a:p>
          <a:p>
            <a:pPr lvl="2"/>
            <a:r>
              <a:rPr lang="en-US" altLang="es-EC" smtClean="0"/>
              <a:t>Third level</a:t>
            </a:r>
          </a:p>
          <a:p>
            <a:pPr lvl="3"/>
            <a:r>
              <a:rPr lang="en-US" altLang="es-EC" smtClean="0"/>
              <a:t>Fourth level</a:t>
            </a:r>
          </a:p>
          <a:p>
            <a:pPr lvl="4"/>
            <a:r>
              <a:rPr lang="en-US" altLang="es-EC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579438" y="9117013"/>
            <a:ext cx="16129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2000"/>
            </a:lvl1pPr>
          </a:lstStyle>
          <a:p>
            <a:endParaRPr lang="en-US" altLang="es-EC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43188" y="9117013"/>
            <a:ext cx="2451100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2000"/>
            </a:lvl1pPr>
          </a:lstStyle>
          <a:p>
            <a:endParaRPr lang="en-US" altLang="es-EC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5546725" y="9117013"/>
            <a:ext cx="1611313" cy="6683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2000"/>
            </a:lvl1pPr>
          </a:lstStyle>
          <a:p>
            <a:fld id="{CF97E037-1F8B-4FAF-AE8A-FB1F273F92FC}" type="slidenum">
              <a:rPr lang="en-US" altLang="es-EC"/>
              <a:pPr/>
              <a:t>‹Nº›</a:t>
            </a:fld>
            <a:endParaRPr lang="en-US" altLang="es-EC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C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0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4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5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Oval 3"/>
          <p:cNvSpPr>
            <a:spLocks noChangeArrowheads="1"/>
          </p:cNvSpPr>
          <p:nvPr/>
        </p:nvSpPr>
        <p:spPr bwMode="auto">
          <a:xfrm>
            <a:off x="6954838" y="8066088"/>
            <a:ext cx="69850" cy="63500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2" name="Oval 4"/>
          <p:cNvSpPr>
            <a:spLocks noChangeArrowheads="1"/>
          </p:cNvSpPr>
          <p:nvPr/>
        </p:nvSpPr>
        <p:spPr bwMode="auto">
          <a:xfrm>
            <a:off x="6510338" y="8050213"/>
            <a:ext cx="69850" cy="65087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3" name="Oval 5"/>
          <p:cNvSpPr>
            <a:spLocks noChangeArrowheads="1"/>
          </p:cNvSpPr>
          <p:nvPr/>
        </p:nvSpPr>
        <p:spPr bwMode="auto">
          <a:xfrm>
            <a:off x="6096000" y="8126413"/>
            <a:ext cx="68263" cy="63500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4" name="Oval 6"/>
          <p:cNvSpPr>
            <a:spLocks noChangeArrowheads="1"/>
          </p:cNvSpPr>
          <p:nvPr/>
        </p:nvSpPr>
        <p:spPr bwMode="auto">
          <a:xfrm>
            <a:off x="5737225" y="8270875"/>
            <a:ext cx="73025" cy="68263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5" name="Oval 7"/>
          <p:cNvSpPr>
            <a:spLocks noChangeArrowheads="1"/>
          </p:cNvSpPr>
          <p:nvPr/>
        </p:nvSpPr>
        <p:spPr bwMode="auto">
          <a:xfrm>
            <a:off x="5218113" y="8816975"/>
            <a:ext cx="73025" cy="69850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6" name="Oval 8"/>
          <p:cNvSpPr>
            <a:spLocks noChangeArrowheads="1"/>
          </p:cNvSpPr>
          <p:nvPr/>
        </p:nvSpPr>
        <p:spPr bwMode="auto">
          <a:xfrm>
            <a:off x="5070475" y="9625013"/>
            <a:ext cx="73025" cy="68262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7" name="Oval 9"/>
          <p:cNvSpPr>
            <a:spLocks noChangeArrowheads="1"/>
          </p:cNvSpPr>
          <p:nvPr/>
        </p:nvSpPr>
        <p:spPr bwMode="auto">
          <a:xfrm>
            <a:off x="5437188" y="8524875"/>
            <a:ext cx="74612" cy="71438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8" name="Oval 10"/>
          <p:cNvSpPr>
            <a:spLocks noChangeArrowheads="1"/>
          </p:cNvSpPr>
          <p:nvPr/>
        </p:nvSpPr>
        <p:spPr bwMode="auto">
          <a:xfrm>
            <a:off x="5095875" y="9201150"/>
            <a:ext cx="73025" cy="68263"/>
          </a:xfrm>
          <a:prstGeom prst="ellipse">
            <a:avLst/>
          </a:prstGeom>
          <a:solidFill>
            <a:srgbClr val="AE009C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12700">
                <a:solidFill>
                  <a:srgbClr val="AE009C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59" name="Line 11"/>
          <p:cNvSpPr>
            <a:spLocks noChangeShapeType="1"/>
          </p:cNvSpPr>
          <p:nvPr/>
        </p:nvSpPr>
        <p:spPr bwMode="auto">
          <a:xfrm>
            <a:off x="2262188" y="4892675"/>
            <a:ext cx="3690937" cy="0"/>
          </a:xfrm>
          <a:prstGeom prst="line">
            <a:avLst/>
          </a:pr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0" name="Line 12"/>
          <p:cNvSpPr>
            <a:spLocks noChangeShapeType="1"/>
          </p:cNvSpPr>
          <p:nvPr/>
        </p:nvSpPr>
        <p:spPr bwMode="auto">
          <a:xfrm flipV="1">
            <a:off x="1027113" y="14954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1" name="Line 13"/>
          <p:cNvSpPr>
            <a:spLocks noChangeShapeType="1"/>
          </p:cNvSpPr>
          <p:nvPr/>
        </p:nvSpPr>
        <p:spPr bwMode="auto">
          <a:xfrm flipH="1">
            <a:off x="3036888" y="14652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2" name="Freeform 14"/>
          <p:cNvSpPr>
            <a:spLocks noChangeArrowheads="1"/>
          </p:cNvSpPr>
          <p:nvPr/>
        </p:nvSpPr>
        <p:spPr bwMode="auto">
          <a:xfrm>
            <a:off x="1193800" y="9763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3" name="Freeform 15"/>
          <p:cNvSpPr>
            <a:spLocks noChangeArrowheads="1"/>
          </p:cNvSpPr>
          <p:nvPr/>
        </p:nvSpPr>
        <p:spPr bwMode="auto">
          <a:xfrm>
            <a:off x="847725" y="1052513"/>
            <a:ext cx="347663" cy="388937"/>
          </a:xfrm>
          <a:custGeom>
            <a:avLst/>
            <a:gdLst>
              <a:gd name="T0" fmla="*/ 0 w 219"/>
              <a:gd name="T1" fmla="*/ 0 h 245"/>
              <a:gd name="T2" fmla="*/ 219 w 219"/>
              <a:gd name="T3" fmla="*/ 18 h 245"/>
              <a:gd name="T4" fmla="*/ 219 w 219"/>
              <a:gd name="T5" fmla="*/ 245 h 245"/>
              <a:gd name="T6" fmla="*/ 0 w 219"/>
              <a:gd name="T7" fmla="*/ 221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5">
                <a:moveTo>
                  <a:pt x="0" y="0"/>
                </a:moveTo>
                <a:lnTo>
                  <a:pt x="219" y="18"/>
                </a:lnTo>
                <a:lnTo>
                  <a:pt x="219" y="245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4" name="Freeform 16"/>
          <p:cNvSpPr>
            <a:spLocks noChangeArrowheads="1"/>
          </p:cNvSpPr>
          <p:nvPr/>
        </p:nvSpPr>
        <p:spPr bwMode="auto">
          <a:xfrm>
            <a:off x="885825" y="1096963"/>
            <a:ext cx="268288" cy="295275"/>
          </a:xfrm>
          <a:custGeom>
            <a:avLst/>
            <a:gdLst>
              <a:gd name="T0" fmla="*/ 0 w 169"/>
              <a:gd name="T1" fmla="*/ 0 h 186"/>
              <a:gd name="T2" fmla="*/ 169 w 169"/>
              <a:gd name="T3" fmla="*/ 14 h 186"/>
              <a:gd name="T4" fmla="*/ 168 w 169"/>
              <a:gd name="T5" fmla="*/ 186 h 186"/>
              <a:gd name="T6" fmla="*/ 0 w 169"/>
              <a:gd name="T7" fmla="*/ 168 h 1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6">
                <a:moveTo>
                  <a:pt x="0" y="0"/>
                </a:moveTo>
                <a:lnTo>
                  <a:pt x="169" y="14"/>
                </a:lnTo>
                <a:lnTo>
                  <a:pt x="168" y="186"/>
                </a:lnTo>
                <a:lnTo>
                  <a:pt x="0" y="16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5" name="Freeform 17"/>
          <p:cNvSpPr>
            <a:spLocks noChangeArrowheads="1"/>
          </p:cNvSpPr>
          <p:nvPr/>
        </p:nvSpPr>
        <p:spPr bwMode="auto">
          <a:xfrm>
            <a:off x="852488" y="9572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0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0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6" name="Text Box 18"/>
          <p:cNvSpPr txBox="1">
            <a:spLocks noChangeArrowheads="1"/>
          </p:cNvSpPr>
          <p:nvPr/>
        </p:nvSpPr>
        <p:spPr bwMode="auto">
          <a:xfrm>
            <a:off x="923925" y="10842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2067" name="Freeform 19"/>
          <p:cNvSpPr>
            <a:spLocks noChangeArrowheads="1"/>
          </p:cNvSpPr>
          <p:nvPr/>
        </p:nvSpPr>
        <p:spPr bwMode="auto">
          <a:xfrm>
            <a:off x="1273175" y="981075"/>
            <a:ext cx="477838" cy="136525"/>
          </a:xfrm>
          <a:custGeom>
            <a:avLst/>
            <a:gdLst>
              <a:gd name="T0" fmla="*/ 186 w 301"/>
              <a:gd name="T1" fmla="*/ 86 h 86"/>
              <a:gd name="T2" fmla="*/ 301 w 301"/>
              <a:gd name="T3" fmla="*/ 25 h 86"/>
              <a:gd name="T4" fmla="*/ 121 w 301"/>
              <a:gd name="T5" fmla="*/ 0 h 86"/>
              <a:gd name="T6" fmla="*/ 0 w 301"/>
              <a:gd name="T7" fmla="*/ 55 h 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6">
                <a:moveTo>
                  <a:pt x="186" y="86"/>
                </a:moveTo>
                <a:lnTo>
                  <a:pt x="301" y="25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8" name="Freeform 20"/>
          <p:cNvSpPr>
            <a:spLocks noChangeArrowheads="1"/>
          </p:cNvSpPr>
          <p:nvPr/>
        </p:nvSpPr>
        <p:spPr bwMode="auto">
          <a:xfrm>
            <a:off x="1550988" y="10239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2 h 272"/>
              <a:gd name="T4" fmla="*/ 125 w 125"/>
              <a:gd name="T5" fmla="*/ 0 h 272"/>
              <a:gd name="T6" fmla="*/ 6 w 125"/>
              <a:gd name="T7" fmla="*/ 55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2"/>
                </a:lnTo>
                <a:lnTo>
                  <a:pt x="125" y="0"/>
                </a:lnTo>
                <a:lnTo>
                  <a:pt x="6" y="5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69" name="Freeform 21"/>
          <p:cNvSpPr>
            <a:spLocks noChangeArrowheads="1"/>
          </p:cNvSpPr>
          <p:nvPr/>
        </p:nvSpPr>
        <p:spPr bwMode="auto">
          <a:xfrm>
            <a:off x="1263650" y="1068388"/>
            <a:ext cx="296863" cy="388937"/>
          </a:xfrm>
          <a:custGeom>
            <a:avLst/>
            <a:gdLst>
              <a:gd name="T0" fmla="*/ 6 w 187"/>
              <a:gd name="T1" fmla="*/ 0 h 245"/>
              <a:gd name="T2" fmla="*/ 187 w 187"/>
              <a:gd name="T3" fmla="*/ 29 h 245"/>
              <a:gd name="T4" fmla="*/ 180 w 187"/>
              <a:gd name="T5" fmla="*/ 245 h 245"/>
              <a:gd name="T6" fmla="*/ 0 w 187"/>
              <a:gd name="T7" fmla="*/ 209 h 24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5">
                <a:moveTo>
                  <a:pt x="6" y="0"/>
                </a:moveTo>
                <a:lnTo>
                  <a:pt x="187" y="29"/>
                </a:lnTo>
                <a:lnTo>
                  <a:pt x="180" y="245"/>
                </a:lnTo>
                <a:lnTo>
                  <a:pt x="0" y="209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0" name="Freeform 22"/>
          <p:cNvSpPr>
            <a:spLocks noChangeArrowheads="1"/>
          </p:cNvSpPr>
          <p:nvPr/>
        </p:nvSpPr>
        <p:spPr bwMode="auto">
          <a:xfrm>
            <a:off x="1301750" y="11160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1303338" y="10953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2072" name="Freeform 24"/>
          <p:cNvSpPr>
            <a:spLocks noChangeArrowheads="1"/>
          </p:cNvSpPr>
          <p:nvPr/>
        </p:nvSpPr>
        <p:spPr bwMode="auto">
          <a:xfrm>
            <a:off x="2122488" y="1060450"/>
            <a:ext cx="561975" cy="146050"/>
          </a:xfrm>
          <a:custGeom>
            <a:avLst/>
            <a:gdLst>
              <a:gd name="T0" fmla="*/ 217 w 354"/>
              <a:gd name="T1" fmla="*/ 92 h 92"/>
              <a:gd name="T2" fmla="*/ 354 w 354"/>
              <a:gd name="T3" fmla="*/ 26 h 92"/>
              <a:gd name="T4" fmla="*/ 142 w 354"/>
              <a:gd name="T5" fmla="*/ 0 h 92"/>
              <a:gd name="T6" fmla="*/ 0 w 354"/>
              <a:gd name="T7" fmla="*/ 59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2">
                <a:moveTo>
                  <a:pt x="217" y="92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3" name="Freeform 25"/>
          <p:cNvSpPr>
            <a:spLocks noChangeArrowheads="1"/>
          </p:cNvSpPr>
          <p:nvPr/>
        </p:nvSpPr>
        <p:spPr bwMode="auto">
          <a:xfrm>
            <a:off x="2462213" y="1098550"/>
            <a:ext cx="222250" cy="463550"/>
          </a:xfrm>
          <a:custGeom>
            <a:avLst/>
            <a:gdLst>
              <a:gd name="T0" fmla="*/ 7 w 140"/>
              <a:gd name="T1" fmla="*/ 292 h 292"/>
              <a:gd name="T2" fmla="*/ 140 w 140"/>
              <a:gd name="T3" fmla="*/ 193 h 292"/>
              <a:gd name="T4" fmla="*/ 138 w 140"/>
              <a:gd name="T5" fmla="*/ 0 h 292"/>
              <a:gd name="T6" fmla="*/ 0 w 140"/>
              <a:gd name="T7" fmla="*/ 68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2">
                <a:moveTo>
                  <a:pt x="7" y="292"/>
                </a:moveTo>
                <a:lnTo>
                  <a:pt x="140" y="193"/>
                </a:lnTo>
                <a:lnTo>
                  <a:pt x="138" y="0"/>
                </a:lnTo>
                <a:lnTo>
                  <a:pt x="0" y="68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4" name="Freeform 26"/>
          <p:cNvSpPr>
            <a:spLocks noChangeArrowheads="1"/>
          </p:cNvSpPr>
          <p:nvPr/>
        </p:nvSpPr>
        <p:spPr bwMode="auto">
          <a:xfrm>
            <a:off x="2119313" y="1157288"/>
            <a:ext cx="344487" cy="428625"/>
          </a:xfrm>
          <a:custGeom>
            <a:avLst/>
            <a:gdLst>
              <a:gd name="T0" fmla="*/ 0 w 217"/>
              <a:gd name="T1" fmla="*/ 0 h 270"/>
              <a:gd name="T2" fmla="*/ 217 w 217"/>
              <a:gd name="T3" fmla="*/ 32 h 270"/>
              <a:gd name="T4" fmla="*/ 217 w 217"/>
              <a:gd name="T5" fmla="*/ 270 h 270"/>
              <a:gd name="T6" fmla="*/ 0 w 217"/>
              <a:gd name="T7" fmla="*/ 232 h 27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0">
                <a:moveTo>
                  <a:pt x="0" y="0"/>
                </a:moveTo>
                <a:lnTo>
                  <a:pt x="217" y="32"/>
                </a:lnTo>
                <a:lnTo>
                  <a:pt x="217" y="270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5" name="Freeform 27"/>
          <p:cNvSpPr>
            <a:spLocks noChangeArrowheads="1"/>
          </p:cNvSpPr>
          <p:nvPr/>
        </p:nvSpPr>
        <p:spPr bwMode="auto">
          <a:xfrm>
            <a:off x="2160588" y="1211263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4 h 200"/>
              <a:gd name="T4" fmla="*/ 160 w 160"/>
              <a:gd name="T5" fmla="*/ 200 h 200"/>
              <a:gd name="T6" fmla="*/ 0 w 160"/>
              <a:gd name="T7" fmla="*/ 171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4"/>
                </a:lnTo>
                <a:lnTo>
                  <a:pt x="160" y="200"/>
                </a:lnTo>
                <a:lnTo>
                  <a:pt x="0" y="171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2236788" y="1211263"/>
            <a:ext cx="111125" cy="32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2077" name="Freeform 29"/>
          <p:cNvSpPr>
            <a:spLocks noChangeArrowheads="1"/>
          </p:cNvSpPr>
          <p:nvPr/>
        </p:nvSpPr>
        <p:spPr bwMode="auto">
          <a:xfrm>
            <a:off x="2414588" y="11557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8" name="Freeform 30"/>
          <p:cNvSpPr>
            <a:spLocks noChangeArrowheads="1"/>
          </p:cNvSpPr>
          <p:nvPr/>
        </p:nvSpPr>
        <p:spPr bwMode="auto">
          <a:xfrm>
            <a:off x="2767013" y="12144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79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7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79" name="Freeform 31"/>
          <p:cNvSpPr>
            <a:spLocks noChangeArrowheads="1"/>
          </p:cNvSpPr>
          <p:nvPr/>
        </p:nvSpPr>
        <p:spPr bwMode="auto">
          <a:xfrm>
            <a:off x="2414588" y="12652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0" name="Freeform 32"/>
          <p:cNvSpPr>
            <a:spLocks noChangeArrowheads="1"/>
          </p:cNvSpPr>
          <p:nvPr/>
        </p:nvSpPr>
        <p:spPr bwMode="auto">
          <a:xfrm>
            <a:off x="2457450" y="13144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7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7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1" name="Text Box 33"/>
          <p:cNvSpPr txBox="1">
            <a:spLocks noChangeArrowheads="1"/>
          </p:cNvSpPr>
          <p:nvPr/>
        </p:nvSpPr>
        <p:spPr bwMode="auto">
          <a:xfrm>
            <a:off x="2505075" y="13446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2" name="Freeform 34"/>
          <p:cNvSpPr>
            <a:spLocks noChangeArrowheads="1"/>
          </p:cNvSpPr>
          <p:nvPr/>
        </p:nvSpPr>
        <p:spPr bwMode="auto">
          <a:xfrm>
            <a:off x="1960563" y="1068388"/>
            <a:ext cx="158750" cy="466725"/>
          </a:xfrm>
          <a:custGeom>
            <a:avLst/>
            <a:gdLst>
              <a:gd name="T0" fmla="*/ 2 w 100"/>
              <a:gd name="T1" fmla="*/ 294 h 294"/>
              <a:gd name="T2" fmla="*/ 95 w 100"/>
              <a:gd name="T3" fmla="*/ 222 h 294"/>
              <a:gd name="T4" fmla="*/ 100 w 100"/>
              <a:gd name="T5" fmla="*/ 0 h 294"/>
              <a:gd name="T6" fmla="*/ 0 w 100"/>
              <a:gd name="T7" fmla="*/ 68 h 29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4">
                <a:moveTo>
                  <a:pt x="2" y="294"/>
                </a:moveTo>
                <a:lnTo>
                  <a:pt x="95" y="222"/>
                </a:lnTo>
                <a:lnTo>
                  <a:pt x="100" y="0"/>
                </a:lnTo>
                <a:lnTo>
                  <a:pt x="0" y="68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3" name="Freeform 35"/>
          <p:cNvSpPr>
            <a:spLocks noChangeArrowheads="1"/>
          </p:cNvSpPr>
          <p:nvPr/>
        </p:nvSpPr>
        <p:spPr bwMode="auto">
          <a:xfrm>
            <a:off x="1620838" y="10509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5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4" name="Freeform 36"/>
          <p:cNvSpPr>
            <a:spLocks noChangeArrowheads="1"/>
          </p:cNvSpPr>
          <p:nvPr/>
        </p:nvSpPr>
        <p:spPr bwMode="auto">
          <a:xfrm>
            <a:off x="1624013" y="1154113"/>
            <a:ext cx="342900" cy="377825"/>
          </a:xfrm>
          <a:custGeom>
            <a:avLst/>
            <a:gdLst>
              <a:gd name="T0" fmla="*/ 0 w 216"/>
              <a:gd name="T1" fmla="*/ 0 h 238"/>
              <a:gd name="T2" fmla="*/ 211 w 216"/>
              <a:gd name="T3" fmla="*/ 12 h 238"/>
              <a:gd name="T4" fmla="*/ 216 w 216"/>
              <a:gd name="T5" fmla="*/ 238 h 238"/>
              <a:gd name="T6" fmla="*/ 2 w 216"/>
              <a:gd name="T7" fmla="*/ 217 h 2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8">
                <a:moveTo>
                  <a:pt x="0" y="0"/>
                </a:moveTo>
                <a:lnTo>
                  <a:pt x="211" y="12"/>
                </a:lnTo>
                <a:lnTo>
                  <a:pt x="216" y="238"/>
                </a:lnTo>
                <a:lnTo>
                  <a:pt x="2" y="217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5" name="Freeform 37"/>
          <p:cNvSpPr>
            <a:spLocks noChangeArrowheads="1"/>
          </p:cNvSpPr>
          <p:nvPr/>
        </p:nvSpPr>
        <p:spPr bwMode="auto">
          <a:xfrm>
            <a:off x="1662113" y="1201738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1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1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6" name="Text Box 38"/>
          <p:cNvSpPr txBox="1">
            <a:spLocks noChangeArrowheads="1"/>
          </p:cNvSpPr>
          <p:nvPr/>
        </p:nvSpPr>
        <p:spPr bwMode="auto">
          <a:xfrm>
            <a:off x="1989138" y="11525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2087" name="Text Box 39"/>
          <p:cNvSpPr txBox="1">
            <a:spLocks noChangeArrowheads="1"/>
          </p:cNvSpPr>
          <p:nvPr/>
        </p:nvSpPr>
        <p:spPr bwMode="auto">
          <a:xfrm>
            <a:off x="1703388" y="11826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2088" name="Freeform 40"/>
          <p:cNvSpPr>
            <a:spLocks noChangeArrowheads="1"/>
          </p:cNvSpPr>
          <p:nvPr/>
        </p:nvSpPr>
        <p:spPr bwMode="auto">
          <a:xfrm>
            <a:off x="1133475" y="604838"/>
            <a:ext cx="493713" cy="98425"/>
          </a:xfrm>
          <a:custGeom>
            <a:avLst/>
            <a:gdLst>
              <a:gd name="T0" fmla="*/ 224 w 311"/>
              <a:gd name="T1" fmla="*/ 62 h 62"/>
              <a:gd name="T2" fmla="*/ 311 w 311"/>
              <a:gd name="T3" fmla="*/ 6 h 62"/>
              <a:gd name="T4" fmla="*/ 104 w 311"/>
              <a:gd name="T5" fmla="*/ 0 h 62"/>
              <a:gd name="T6" fmla="*/ 0 w 311"/>
              <a:gd name="T7" fmla="*/ 50 h 6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2">
                <a:moveTo>
                  <a:pt x="224" y="62"/>
                </a:moveTo>
                <a:lnTo>
                  <a:pt x="311" y="6"/>
                </a:lnTo>
                <a:lnTo>
                  <a:pt x="104" y="0"/>
                </a:lnTo>
                <a:lnTo>
                  <a:pt x="0" y="5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89" name="Freeform 41"/>
          <p:cNvSpPr>
            <a:spLocks noChangeArrowheads="1"/>
          </p:cNvSpPr>
          <p:nvPr/>
        </p:nvSpPr>
        <p:spPr bwMode="auto">
          <a:xfrm>
            <a:off x="1463675" y="619125"/>
            <a:ext cx="161925" cy="441325"/>
          </a:xfrm>
          <a:custGeom>
            <a:avLst/>
            <a:gdLst>
              <a:gd name="T0" fmla="*/ 0 w 102"/>
              <a:gd name="T1" fmla="*/ 278 h 278"/>
              <a:gd name="T2" fmla="*/ 94 w 102"/>
              <a:gd name="T3" fmla="*/ 201 h 278"/>
              <a:gd name="T4" fmla="*/ 102 w 102"/>
              <a:gd name="T5" fmla="*/ 0 h 278"/>
              <a:gd name="T6" fmla="*/ 4 w 102"/>
              <a:gd name="T7" fmla="*/ 53 h 2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8">
                <a:moveTo>
                  <a:pt x="0" y="278"/>
                </a:moveTo>
                <a:lnTo>
                  <a:pt x="94" y="201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0" name="Freeform 42"/>
          <p:cNvSpPr>
            <a:spLocks noChangeArrowheads="1"/>
          </p:cNvSpPr>
          <p:nvPr/>
        </p:nvSpPr>
        <p:spPr bwMode="auto">
          <a:xfrm>
            <a:off x="1130300" y="6873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1" name="Freeform 43"/>
          <p:cNvSpPr>
            <a:spLocks noChangeArrowheads="1"/>
          </p:cNvSpPr>
          <p:nvPr/>
        </p:nvSpPr>
        <p:spPr bwMode="auto">
          <a:xfrm>
            <a:off x="1168400" y="7302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4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4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2" name="Text Box 44"/>
          <p:cNvSpPr txBox="1">
            <a:spLocks noChangeArrowheads="1"/>
          </p:cNvSpPr>
          <p:nvPr/>
        </p:nvSpPr>
        <p:spPr bwMode="auto">
          <a:xfrm>
            <a:off x="1225550" y="7143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2093" name="Freeform 45"/>
          <p:cNvSpPr>
            <a:spLocks noChangeArrowheads="1"/>
          </p:cNvSpPr>
          <p:nvPr/>
        </p:nvSpPr>
        <p:spPr bwMode="auto">
          <a:xfrm>
            <a:off x="1547813" y="6207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5 h 65"/>
              <a:gd name="T4" fmla="*/ 104 w 317"/>
              <a:gd name="T5" fmla="*/ 0 h 65"/>
              <a:gd name="T6" fmla="*/ 0 w 317"/>
              <a:gd name="T7" fmla="*/ 52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5"/>
                </a:lnTo>
                <a:lnTo>
                  <a:pt x="104" y="0"/>
                </a:lnTo>
                <a:lnTo>
                  <a:pt x="0" y="52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4" name="Freeform 46"/>
          <p:cNvSpPr>
            <a:spLocks noChangeArrowheads="1"/>
          </p:cNvSpPr>
          <p:nvPr/>
        </p:nvSpPr>
        <p:spPr bwMode="auto">
          <a:xfrm>
            <a:off x="1889125" y="628650"/>
            <a:ext cx="166688" cy="455613"/>
          </a:xfrm>
          <a:custGeom>
            <a:avLst/>
            <a:gdLst>
              <a:gd name="T0" fmla="*/ 0 w 105"/>
              <a:gd name="T1" fmla="*/ 287 h 287"/>
              <a:gd name="T2" fmla="*/ 93 w 105"/>
              <a:gd name="T3" fmla="*/ 215 h 287"/>
              <a:gd name="T4" fmla="*/ 105 w 105"/>
              <a:gd name="T5" fmla="*/ 0 h 287"/>
              <a:gd name="T6" fmla="*/ 5 w 105"/>
              <a:gd name="T7" fmla="*/ 63 h 2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7">
                <a:moveTo>
                  <a:pt x="0" y="287"/>
                </a:moveTo>
                <a:lnTo>
                  <a:pt x="93" y="215"/>
                </a:lnTo>
                <a:lnTo>
                  <a:pt x="105" y="0"/>
                </a:lnTo>
                <a:lnTo>
                  <a:pt x="5" y="63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5" name="Freeform 47"/>
          <p:cNvSpPr>
            <a:spLocks noChangeArrowheads="1"/>
          </p:cNvSpPr>
          <p:nvPr/>
        </p:nvSpPr>
        <p:spPr bwMode="auto">
          <a:xfrm>
            <a:off x="1536700" y="703263"/>
            <a:ext cx="361950" cy="382587"/>
          </a:xfrm>
          <a:custGeom>
            <a:avLst/>
            <a:gdLst>
              <a:gd name="T0" fmla="*/ 3 w 228"/>
              <a:gd name="T1" fmla="*/ 0 h 241"/>
              <a:gd name="T2" fmla="*/ 228 w 228"/>
              <a:gd name="T3" fmla="*/ 14 h 241"/>
              <a:gd name="T4" fmla="*/ 223 w 228"/>
              <a:gd name="T5" fmla="*/ 241 h 241"/>
              <a:gd name="T6" fmla="*/ 0 w 228"/>
              <a:gd name="T7" fmla="*/ 226 h 2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1">
                <a:moveTo>
                  <a:pt x="3" y="0"/>
                </a:moveTo>
                <a:lnTo>
                  <a:pt x="228" y="14"/>
                </a:lnTo>
                <a:lnTo>
                  <a:pt x="223" y="241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6" name="Freeform 48"/>
          <p:cNvSpPr>
            <a:spLocks noChangeArrowheads="1"/>
          </p:cNvSpPr>
          <p:nvPr/>
        </p:nvSpPr>
        <p:spPr bwMode="auto">
          <a:xfrm>
            <a:off x="1579563" y="7477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5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7" name="Text Box 49"/>
          <p:cNvSpPr txBox="1">
            <a:spLocks noChangeArrowheads="1"/>
          </p:cNvSpPr>
          <p:nvPr/>
        </p:nvSpPr>
        <p:spPr bwMode="auto">
          <a:xfrm>
            <a:off x="1619250" y="7350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2098" name="Freeform 50"/>
          <p:cNvSpPr>
            <a:spLocks noChangeArrowheads="1"/>
          </p:cNvSpPr>
          <p:nvPr/>
        </p:nvSpPr>
        <p:spPr bwMode="auto">
          <a:xfrm>
            <a:off x="1955800" y="781050"/>
            <a:ext cx="371475" cy="363538"/>
          </a:xfrm>
          <a:custGeom>
            <a:avLst/>
            <a:gdLst>
              <a:gd name="T0" fmla="*/ 0 w 234"/>
              <a:gd name="T1" fmla="*/ 2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2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099" name="Freeform 51"/>
          <p:cNvSpPr>
            <a:spLocks noChangeArrowheads="1"/>
          </p:cNvSpPr>
          <p:nvPr/>
        </p:nvSpPr>
        <p:spPr bwMode="auto">
          <a:xfrm>
            <a:off x="2001838" y="830263"/>
            <a:ext cx="280987" cy="277812"/>
          </a:xfrm>
          <a:custGeom>
            <a:avLst/>
            <a:gdLst>
              <a:gd name="T0" fmla="*/ 0 w 177"/>
              <a:gd name="T1" fmla="*/ 3 h 175"/>
              <a:gd name="T2" fmla="*/ 176 w 177"/>
              <a:gd name="T3" fmla="*/ 0 h 175"/>
              <a:gd name="T4" fmla="*/ 177 w 177"/>
              <a:gd name="T5" fmla="*/ 175 h 175"/>
              <a:gd name="T6" fmla="*/ 3 w 177"/>
              <a:gd name="T7" fmla="*/ 174 h 17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5">
                <a:moveTo>
                  <a:pt x="0" y="3"/>
                </a:moveTo>
                <a:lnTo>
                  <a:pt x="176" y="0"/>
                </a:lnTo>
                <a:lnTo>
                  <a:pt x="177" y="175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0" name="Freeform 52"/>
          <p:cNvSpPr>
            <a:spLocks noChangeArrowheads="1"/>
          </p:cNvSpPr>
          <p:nvPr/>
        </p:nvSpPr>
        <p:spPr bwMode="auto">
          <a:xfrm>
            <a:off x="1957388" y="719138"/>
            <a:ext cx="365125" cy="65087"/>
          </a:xfrm>
          <a:custGeom>
            <a:avLst/>
            <a:gdLst>
              <a:gd name="T0" fmla="*/ 230 w 230"/>
              <a:gd name="T1" fmla="*/ 38 h 41"/>
              <a:gd name="T2" fmla="*/ 210 w 230"/>
              <a:gd name="T3" fmla="*/ 0 h 41"/>
              <a:gd name="T4" fmla="*/ 9 w 230"/>
              <a:gd name="T5" fmla="*/ 3 h 41"/>
              <a:gd name="T6" fmla="*/ 0 w 230"/>
              <a:gd name="T7" fmla="*/ 41 h 4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1">
                <a:moveTo>
                  <a:pt x="230" y="38"/>
                </a:moveTo>
                <a:lnTo>
                  <a:pt x="210" y="0"/>
                </a:lnTo>
                <a:lnTo>
                  <a:pt x="9" y="3"/>
                </a:lnTo>
                <a:lnTo>
                  <a:pt x="0" y="4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2101" name="Text Box 53"/>
          <p:cNvSpPr txBox="1">
            <a:spLocks noChangeArrowheads="1"/>
          </p:cNvSpPr>
          <p:nvPr/>
        </p:nvSpPr>
        <p:spPr bwMode="auto">
          <a:xfrm>
            <a:off x="2006600" y="809625"/>
            <a:ext cx="268288" cy="3238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2102" name="Text Box 54"/>
          <p:cNvSpPr txBox="1">
            <a:spLocks noChangeArrowheads="1"/>
          </p:cNvSpPr>
          <p:nvPr/>
        </p:nvSpPr>
        <p:spPr bwMode="auto">
          <a:xfrm>
            <a:off x="1679575" y="5865813"/>
            <a:ext cx="4814888" cy="3254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James Gillig </a:t>
            </a:r>
            <a:r>
              <a:rPr lang="en-US" altLang="es-EC" sz="1400">
                <a:solidFill>
                  <a:srgbClr val="000000"/>
                </a:solidFill>
                <a:latin typeface="GillSans" charset="0"/>
              </a:rPr>
              <a:t>@ rtpnotes,  TL 444-5827 (AC 919-254-2827)</a:t>
            </a:r>
          </a:p>
        </p:txBody>
      </p:sp>
      <p:sp>
        <p:nvSpPr>
          <p:cNvPr id="2103" name="Text Box 55"/>
          <p:cNvSpPr txBox="1">
            <a:spLocks noChangeArrowheads="1"/>
          </p:cNvSpPr>
          <p:nvPr/>
        </p:nvSpPr>
        <p:spPr bwMode="auto">
          <a:xfrm>
            <a:off x="1176338" y="6321425"/>
            <a:ext cx="5870575" cy="325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Chao-Chun Wang ccw</a:t>
            </a:r>
            <a:r>
              <a:rPr lang="en-US" altLang="es-EC" sz="1400">
                <a:solidFill>
                  <a:srgbClr val="000000"/>
                </a:solidFill>
                <a:latin typeface="GillSans" charset="0"/>
              </a:rPr>
              <a:t> @ rtpnotes,  TL 441-9144 (AC 919-543-9144) 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1901825" y="3489325"/>
            <a:ext cx="4376738" cy="19621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TCP/IP V3.5   For </a:t>
            </a:r>
          </a:p>
          <a:p>
            <a:pPr algn="ctr">
              <a:lnSpc>
                <a:spcPct val="105000"/>
              </a:lnSpc>
            </a:pPr>
            <a:r>
              <a:rPr lang="en-US" altLang="es-EC" sz="3400" b="1">
                <a:solidFill>
                  <a:srgbClr val="000000"/>
                </a:solidFill>
                <a:latin typeface="Arial MT" charset="0"/>
              </a:rPr>
              <a:t>WS 4.0 SMP Feature</a:t>
            </a:r>
          </a:p>
          <a:p>
            <a:pPr algn="ctr">
              <a:lnSpc>
                <a:spcPct val="105000"/>
              </a:lnSpc>
            </a:pPr>
            <a:endParaRPr lang="en-US" altLang="es-EC" sz="3400" b="1">
              <a:solidFill>
                <a:srgbClr val="000000"/>
              </a:solidFill>
              <a:latin typeface="Arial MT" charset="0"/>
            </a:endParaRPr>
          </a:p>
          <a:p>
            <a:pPr algn="ctr">
              <a:lnSpc>
                <a:spcPct val="105000"/>
              </a:lnSpc>
            </a:pPr>
            <a:r>
              <a:rPr lang="en-US" altLang="es-EC" sz="1800" b="1">
                <a:solidFill>
                  <a:srgbClr val="000000"/>
                </a:solidFill>
                <a:latin typeface="Arial MT" charset="0"/>
              </a:rPr>
              <a:t>9/9/96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7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8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69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0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1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2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3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1274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5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6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7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78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1279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0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1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2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3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1284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5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6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7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88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89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0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1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2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3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1294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1295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6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7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8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299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1300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1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2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3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4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1305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6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7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1308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1309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24574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How this function is started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Same as WS 4.0 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What happens during initialization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User sees the TCP/IP folder appear and populated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Stack is started </a:t>
            </a:r>
          </a:p>
        </p:txBody>
      </p:sp>
      <p:sp>
        <p:nvSpPr>
          <p:cNvPr id="11310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Invocation &amp; Startup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1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2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3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4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5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6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2298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299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0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1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2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2303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4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5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6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7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2308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09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0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1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2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3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4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5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6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17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2318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2319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0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1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2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3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2324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5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6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7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28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2329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0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1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2332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2333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20367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Same service advice as with Warp Server 4.0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No new significant messages, codes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Same logs</a:t>
            </a:r>
          </a:p>
        </p:txBody>
      </p:sp>
      <p:sp>
        <p:nvSpPr>
          <p:cNvPr id="12334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Error Messages, Codes &amp; Logs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5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6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7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8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19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0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1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3322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3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4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5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6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3327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8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29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0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1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3332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3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4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5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6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37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8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39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0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1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3342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3343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4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5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6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7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3348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49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0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1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2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3353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4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5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3356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3357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080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25463" indent="-96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Not necessarily common problems but may be points worth knowing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Understanding version numbers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V3.5 is for SMP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V3.5 Apps are from Merlin &amp; WS 4.0 and retain their original version numbers </a:t>
            </a:r>
          </a:p>
          <a:p>
            <a:pPr lvl="2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If a user installs the TCP/IP Stack (SYSLEVEL.MPT= 5.20)  from SMP on a uniP (not supported)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To recover:  Delete it and install  the supported stack such as  Merlin's (SYSLEVEL.MPT= 5.10)  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All online Help &amp; Documentation  is original WS 4.0 while most Apps are from Merlin - this could result in some anomalies between them (information vs actual function)   </a:t>
            </a:r>
          </a:p>
        </p:txBody>
      </p:sp>
      <p:sp>
        <p:nvSpPr>
          <p:cNvPr id="13358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Common User Problems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9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0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1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2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3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4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5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4346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7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8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49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0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4351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2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3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4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5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4356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7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8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59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0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1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2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3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4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5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4366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4367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8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69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0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1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4372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3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4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5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6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4377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8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79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4380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4381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0215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SMP System Readme says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SMP Stack not supported on uni-Processor  (MPTS)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WebExplorer Backward/forward arrows don't work - workaround is to use web map</a:t>
            </a: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folder's Readme is WS4.0 level (TCP/IP v3.1) and not SMP level (TCP/IP v3.5)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 UltiMail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Log file may become corrupted after multiple installs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Mail Cabinet shouldn't be empty but have at least "Sent Mail" folder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A possible workaround is to save the current umailsrv.pro file as umailsrv.old and rename the previous backed up umailsrv.* file to umailsrv.pro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UltiMail not IBM strategic and not likely to be used much on SMP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For support: Jason Blakely, RTP </a:t>
            </a:r>
          </a:p>
        </p:txBody>
      </p:sp>
      <p:sp>
        <p:nvSpPr>
          <p:cNvPr id="14382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Common User Problems  </a:t>
            </a:r>
            <a:r>
              <a:rPr lang="en-US" altLang="es-EC" b="1">
                <a:solidFill>
                  <a:srgbClr val="000000"/>
                </a:solidFill>
                <a:latin typeface="Arial MT" charset="0"/>
              </a:rPr>
              <a:t>(cont.)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3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4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5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6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7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8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69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5370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1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2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3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4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5375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6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7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8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79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5380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1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2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3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4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85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6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7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8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5391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2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3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4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5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5396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7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8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399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0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5401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2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3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5404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5405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35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Support user questions in the same manner as with Warp Server 4.0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Hint:  Determine if a user problem is new/unique to SMP or also occurred on Warp Server 4.0 uniP. Take advantage where possible of the WS 4.0 service experience.  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Same TCP/IP APIs as Warp Server 4.0, no new APIs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The underlying WS 4.0 TCP/IP v3.1 stack  has evolved to v3.5 for SMP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Try to determine if a reported trap or hang is caused by the SMP kernel OS rather than TCP/IP, direct kernel problems to PSP, Austin (Ayo Anise)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Netscape support owned by Austin  </a:t>
            </a:r>
          </a:p>
        </p:txBody>
      </p:sp>
      <p:sp>
        <p:nvSpPr>
          <p:cNvPr id="15406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Debugging &amp; Troubleshooting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7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8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89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0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1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2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3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6394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5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6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7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398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6399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0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1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2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3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6404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5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6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7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08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09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0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1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2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3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6414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6415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6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7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8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19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6420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1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2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3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4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6425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6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7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6428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6429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5608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25463" indent="-96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V3.5 on CMVC 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CMVC Family=  wstcp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CMVC Releases of source code for building TCP/IP V3.5 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os2apps32_smp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Links to Merlin's os2apps32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Links to WS4's os2appsnls </a:t>
            </a:r>
          </a:p>
          <a:p>
            <a:pPr lvl="2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os2stack40smp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Links to Comm Server's Lynx</a:t>
            </a:r>
          </a:p>
          <a:p>
            <a:pPr lvl="2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IPP_BASE_SMP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DDNS/DHCP Servers (WS 4.0)</a:t>
            </a:r>
          </a:p>
        </p:txBody>
      </p:sp>
      <p:sp>
        <p:nvSpPr>
          <p:cNvPr id="16430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Source Overview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6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7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8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79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0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1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3082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3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4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5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6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3087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8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89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0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1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3092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3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4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5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6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097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8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099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0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1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3102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3103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4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5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6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7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3108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09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0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1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2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3113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4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5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3116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3117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2659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Description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Supports WS 4.0 SMP Feature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This means it's SMP Safe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And it keeps WS4 Look &amp; Feel 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How is TCP/IP V3.5 built?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Apps- Most are same as          	Merlin, some same as WS 4.0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Stack-  Updated from Merlin to be     	SMP safe, doesn't support uniP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Help &amp; Online Doc's - Same as 		WS 4.0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Rationale-  SMP is a feature  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RFCs same as WS 4.0, nothing new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Version history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TCP/IP V4.0  (Merlin)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TCP/IP V3.5  (WS 4.0 SMP Feature)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TCP/IP V3.1  (Warp Server 4.0)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TCP/IP V3.0  (Warp Connect 3.0)</a:t>
            </a:r>
          </a:p>
        </p:txBody>
      </p:sp>
      <p:sp>
        <p:nvSpPr>
          <p:cNvPr id="3118" name="Text Box 46"/>
          <p:cNvSpPr txBox="1">
            <a:spLocks noChangeArrowheads="1"/>
          </p:cNvSpPr>
          <p:nvPr/>
        </p:nvSpPr>
        <p:spPr bwMode="auto">
          <a:xfrm>
            <a:off x="3078163" y="347663"/>
            <a:ext cx="3952875" cy="903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 TCP/IP V3.5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0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1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2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3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4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5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4106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7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8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09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0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4111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2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3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4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4116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7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8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19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0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1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2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3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4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5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4126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4127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8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29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0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1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4132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3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4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5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6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4137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8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39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4140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4141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500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220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Warp Server 4.0 or WS 4.0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OS/2 Warp 4  (Merlin)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SMP - Symmetrical Multiprocessing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uniP - uni-processor, uni-processing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Stack or "the stack"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SNMP -</a:t>
            </a:r>
          </a:p>
          <a:p>
            <a:pPr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Simple Network Mgmt Protocol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PComm 3270/5250 Emulation-</a:t>
            </a:r>
          </a:p>
          <a:p>
            <a:pPr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Personal Communications Emulator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Communications Server for OS/2 Warp, V4.1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Remote Client Download -</a:t>
            </a:r>
          </a:p>
          <a:p>
            <a:pPr>
              <a:spcAft>
                <a:spcPct val="15000"/>
              </a:spcAft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Download TCP/IP V3.5 Apps and V4.0 Stack from server to client</a:t>
            </a:r>
          </a:p>
        </p:txBody>
      </p:sp>
      <p:sp>
        <p:nvSpPr>
          <p:cNvPr id="4142" name="Text Box 46"/>
          <p:cNvSpPr txBox="1">
            <a:spLocks noChangeArrowheads="1"/>
          </p:cNvSpPr>
          <p:nvPr/>
        </p:nvSpPr>
        <p:spPr bwMode="auto">
          <a:xfrm>
            <a:off x="3078163" y="398463"/>
            <a:ext cx="3952875" cy="8524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Terminology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4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5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6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7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8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29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5130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1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2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3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4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5135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6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7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8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39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5140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1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2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3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4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45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6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7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8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49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5150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5151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2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3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4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5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5156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7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8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59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0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5161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2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3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5164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5165" name="Text Box 45"/>
          <p:cNvSpPr txBox="1">
            <a:spLocks noChangeArrowheads="1"/>
          </p:cNvSpPr>
          <p:nvPr/>
        </p:nvSpPr>
        <p:spPr bwMode="auto">
          <a:xfrm>
            <a:off x="3078163" y="347663"/>
            <a:ext cx="3952875" cy="903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</p:txBody>
      </p:sp>
      <p:sp>
        <p:nvSpPr>
          <p:cNvPr id="5166" name="Text Box 46"/>
          <p:cNvSpPr txBox="1">
            <a:spLocks noChangeArrowheads="1"/>
          </p:cNvSpPr>
          <p:nvPr/>
        </p:nvSpPr>
        <p:spPr bwMode="auto">
          <a:xfrm>
            <a:off x="1449388" y="2190750"/>
            <a:ext cx="4421187" cy="7240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25463" indent="-12858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Apps &amp; Stack execute in the WS 4.0 SMP Feature environment  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What's the Same as WS 4.0?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SNMP Configuration, Installation </a:t>
            </a: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  </a:t>
            </a: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DHCP &amp; DDNS Servers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Terminal Emulators: </a:t>
            </a:r>
          </a:p>
          <a:p>
            <a:pPr lvl="1">
              <a:spcAft>
                <a:spcPct val="15000"/>
              </a:spcAft>
            </a:pPr>
            <a:r>
              <a:rPr lang="en-US" altLang="es-EC" sz="1400">
                <a:solidFill>
                  <a:srgbClr val="000000"/>
                </a:solidFill>
                <a:latin typeface="GillSans" charset="0"/>
              </a:rPr>
              <a:t>  </a:t>
            </a: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    PMANT, 3270TN, 5250TN</a:t>
            </a: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Web Explorer V1.02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Help, Command Ref, Online Doc'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National Language Versions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What's the same as Merlin?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All other TCP/IP Apps come from Merlin TCP/IP support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Also, DHCP &amp; DDNS Clients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PComm</a:t>
            </a: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 is not shipped with SMP but can be downloaded to replace PMANT, 3270TN, 5250TN</a:t>
            </a:r>
            <a:endParaRPr lang="en-US" altLang="es-EC" sz="14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Bug fixes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8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49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0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1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2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6154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5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6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7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6159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0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1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2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6164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5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6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7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68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69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0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1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2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3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6174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6175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6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7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8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79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6180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1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2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3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4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6185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6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7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6188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6189" name="Text Box 45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Overview - Features</a:t>
            </a:r>
          </a:p>
          <a:p>
            <a:pPr algn="ctr">
              <a:lnSpc>
                <a:spcPct val="110000"/>
              </a:lnSpc>
            </a:pPr>
            <a:r>
              <a:rPr lang="en-US" altLang="es-EC" b="1">
                <a:solidFill>
                  <a:srgbClr val="000000"/>
                </a:solidFill>
                <a:latin typeface="Arial MT" charset="0"/>
              </a:rPr>
              <a:t>(continued)</a:t>
            </a:r>
          </a:p>
        </p:txBody>
      </p:sp>
      <p:sp>
        <p:nvSpPr>
          <p:cNvPr id="6190" name="Text Box 46"/>
          <p:cNvSpPr txBox="1">
            <a:spLocks noChangeArrowheads="1"/>
          </p:cNvSpPr>
          <p:nvPr/>
        </p:nvSpPr>
        <p:spPr bwMode="auto">
          <a:xfrm>
            <a:off x="1449388" y="2190750"/>
            <a:ext cx="4421187" cy="2828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Netscape 3.0  by downloading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Unsupported by TCP/IP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Multicast 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Socks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Variable Subnet Routing  (VSR)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No SMP exploitation 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2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3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4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5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6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7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7178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79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0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1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2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7183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4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5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6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7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7188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89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0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1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2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3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4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5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6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197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7198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7199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0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1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2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3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7204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5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6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7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08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7209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0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1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7212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7213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65166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296863" indent="-7620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411163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V3.5 stack is supported on SMP only and not on a uniP system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Multicast is not supported on SMP although it is on Merlin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Tested scenarios: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WS 4.0 SMP - TCP/IP 3.5 Apps on  3.5 Stack</a:t>
            </a:r>
          </a:p>
          <a:p>
            <a:pPr lvl="2">
              <a:spcAft>
                <a:spcPct val="15000"/>
              </a:spcAft>
            </a:pPr>
            <a:endParaRPr lang="en-US" altLang="es-EC" sz="18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Remote Client Download - TCP/IP 3.5 Apps on 4.0 (Merlin) Stack on a Warp Connect uniP system</a:t>
            </a:r>
          </a:p>
          <a:p>
            <a:pPr lvl="1">
              <a:spcAft>
                <a:spcPct val="15000"/>
              </a:spcAft>
            </a:pPr>
            <a:endParaRPr lang="en-US" altLang="es-EC" sz="18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SNMP - Configuration (from TCP/IP Config. notebook) &amp; install   </a:t>
            </a:r>
          </a:p>
          <a:p>
            <a:pPr lvl="1">
              <a:spcAft>
                <a:spcPct val="15000"/>
              </a:spcAft>
            </a:pPr>
            <a:endParaRPr lang="en-US" altLang="es-EC" sz="18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PComm3270/5250 Emulation -  User downloads to run on SMP  </a:t>
            </a: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7214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Limitations &amp; Dependencies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6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7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8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199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0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1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8202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3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4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5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6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8207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8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09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0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1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8212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3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4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5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6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17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8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19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0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1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8222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8223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4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5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6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7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8228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29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0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1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2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8233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4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5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8236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8237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7273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25463" indent="-96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Directories of installable files on the CD that make up TCP/IP support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\CID\CLIENT\TCPAPPS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\CID\SERVER\TCPAPPS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Application files installed on (default) C:\TCPIP\*.*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Stack and stack utilities installed on C:\MPTN\BIN\*.*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Migration/Compatibility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Apps:  The user may see some differences between the SMP Feature and original WS 4.0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SYSLEVEL.DDN = 3.50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SYSLEVEL.DHS = 3.50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SYSLEVEL.TCP = 3.50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SYSLEVEL.DHC = 4.00 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</p:txBody>
      </p:sp>
      <p:sp>
        <p:nvSpPr>
          <p:cNvPr id="8238" name="Text Box 46"/>
          <p:cNvSpPr txBox="1">
            <a:spLocks noChangeArrowheads="1"/>
          </p:cNvSpPr>
          <p:nvPr/>
        </p:nvSpPr>
        <p:spPr bwMode="auto">
          <a:xfrm>
            <a:off x="3078163" y="398463"/>
            <a:ext cx="3952875" cy="8524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Installation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0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1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2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3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4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5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9226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7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8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29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0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9231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2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3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4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5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9236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7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8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39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0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1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2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3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4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5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9246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9247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8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49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0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1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9252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3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4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5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6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9257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8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59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9260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9261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5419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314325" indent="-1158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525463" indent="-9683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Stack:  The user may see some Command Line Interface differences in stack utilities between SMP and original WS 4.0 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SYSLEVEL.MPT and .TRP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Merlin = 5.10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Comm Server = 5.11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SMP = 5.20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Execute "inetver" stack utility to show:       "Inet Version:  3.50smp"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SMP version of "iptrace" utility is different than version for uniP </a:t>
            </a:r>
            <a:r>
              <a:rPr lang="en-US" altLang="es-EC" sz="1800">
                <a:solidFill>
                  <a:srgbClr val="000000"/>
                </a:solidFill>
                <a:latin typeface="GillSans" charset="0"/>
              </a:rPr>
              <a:t>(Merlin version will trap on SMP) </a:t>
            </a: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  </a:t>
            </a:r>
          </a:p>
        </p:txBody>
      </p:sp>
      <p:sp>
        <p:nvSpPr>
          <p:cNvPr id="9262" name="Text Box 46"/>
          <p:cNvSpPr txBox="1">
            <a:spLocks noChangeArrowheads="1"/>
          </p:cNvSpPr>
          <p:nvPr/>
        </p:nvSpPr>
        <p:spPr bwMode="auto">
          <a:xfrm>
            <a:off x="3078163" y="346075"/>
            <a:ext cx="3952875" cy="904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Installation</a:t>
            </a:r>
          </a:p>
          <a:p>
            <a:pPr algn="ctr">
              <a:lnSpc>
                <a:spcPct val="110000"/>
              </a:lnSpc>
            </a:pPr>
            <a:r>
              <a:rPr lang="en-US" altLang="es-EC" b="1">
                <a:solidFill>
                  <a:srgbClr val="000000"/>
                </a:solidFill>
                <a:latin typeface="Arial MT" charset="0"/>
              </a:rPr>
              <a:t>(continued)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3" name="Line 3"/>
          <p:cNvSpPr>
            <a:spLocks noChangeShapeType="1"/>
          </p:cNvSpPr>
          <p:nvPr/>
        </p:nvSpPr>
        <p:spPr bwMode="auto">
          <a:xfrm flipV="1">
            <a:off x="1027113" y="1406525"/>
            <a:ext cx="1587" cy="8075613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4" name="Line 4"/>
          <p:cNvSpPr>
            <a:spLocks noChangeShapeType="1"/>
          </p:cNvSpPr>
          <p:nvPr/>
        </p:nvSpPr>
        <p:spPr bwMode="auto">
          <a:xfrm flipH="1">
            <a:off x="3036888" y="1376363"/>
            <a:ext cx="4024312" cy="0"/>
          </a:xfrm>
          <a:prstGeom prst="line">
            <a:avLst/>
          </a:prstGeom>
          <a:noFill/>
          <a:ln w="50800">
            <a:solidFill>
              <a:srgbClr val="800044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5" name="Freeform 5"/>
          <p:cNvSpPr>
            <a:spLocks noChangeArrowheads="1"/>
          </p:cNvSpPr>
          <p:nvPr/>
        </p:nvSpPr>
        <p:spPr bwMode="auto">
          <a:xfrm>
            <a:off x="1193800" y="887413"/>
            <a:ext cx="150813" cy="463550"/>
          </a:xfrm>
          <a:custGeom>
            <a:avLst/>
            <a:gdLst>
              <a:gd name="T0" fmla="*/ 2 w 95"/>
              <a:gd name="T1" fmla="*/ 292 h 292"/>
              <a:gd name="T2" fmla="*/ 95 w 95"/>
              <a:gd name="T3" fmla="*/ 220 h 292"/>
              <a:gd name="T4" fmla="*/ 95 w 95"/>
              <a:gd name="T5" fmla="*/ 0 h 292"/>
              <a:gd name="T6" fmla="*/ 0 w 95"/>
              <a:gd name="T7" fmla="*/ 65 h 2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95" h="292">
                <a:moveTo>
                  <a:pt x="2" y="292"/>
                </a:moveTo>
                <a:lnTo>
                  <a:pt x="95" y="220"/>
                </a:lnTo>
                <a:lnTo>
                  <a:pt x="95" y="0"/>
                </a:lnTo>
                <a:lnTo>
                  <a:pt x="0" y="65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6" name="Freeform 6"/>
          <p:cNvSpPr>
            <a:spLocks noChangeArrowheads="1"/>
          </p:cNvSpPr>
          <p:nvPr/>
        </p:nvSpPr>
        <p:spPr bwMode="auto">
          <a:xfrm>
            <a:off x="847725" y="965200"/>
            <a:ext cx="347663" cy="387350"/>
          </a:xfrm>
          <a:custGeom>
            <a:avLst/>
            <a:gdLst>
              <a:gd name="T0" fmla="*/ 0 w 219"/>
              <a:gd name="T1" fmla="*/ 0 h 244"/>
              <a:gd name="T2" fmla="*/ 219 w 219"/>
              <a:gd name="T3" fmla="*/ 17 h 244"/>
              <a:gd name="T4" fmla="*/ 219 w 219"/>
              <a:gd name="T5" fmla="*/ 244 h 244"/>
              <a:gd name="T6" fmla="*/ 0 w 219"/>
              <a:gd name="T7" fmla="*/ 221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9" h="244">
                <a:moveTo>
                  <a:pt x="0" y="0"/>
                </a:moveTo>
                <a:lnTo>
                  <a:pt x="219" y="17"/>
                </a:lnTo>
                <a:lnTo>
                  <a:pt x="219" y="244"/>
                </a:lnTo>
                <a:lnTo>
                  <a:pt x="0" y="221"/>
                </a:lnTo>
                <a:close/>
              </a:path>
            </a:pathLst>
          </a:custGeom>
          <a:solidFill>
            <a:srgbClr val="464646"/>
          </a:solidFill>
          <a:ln w="12700">
            <a:solidFill>
              <a:srgbClr val="464646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7" name="Freeform 7"/>
          <p:cNvSpPr>
            <a:spLocks noChangeArrowheads="1"/>
          </p:cNvSpPr>
          <p:nvPr/>
        </p:nvSpPr>
        <p:spPr bwMode="auto">
          <a:xfrm>
            <a:off x="885825" y="1009650"/>
            <a:ext cx="268288" cy="293688"/>
          </a:xfrm>
          <a:custGeom>
            <a:avLst/>
            <a:gdLst>
              <a:gd name="T0" fmla="*/ 0 w 169"/>
              <a:gd name="T1" fmla="*/ 0 h 185"/>
              <a:gd name="T2" fmla="*/ 169 w 169"/>
              <a:gd name="T3" fmla="*/ 13 h 185"/>
              <a:gd name="T4" fmla="*/ 168 w 169"/>
              <a:gd name="T5" fmla="*/ 185 h 185"/>
              <a:gd name="T6" fmla="*/ 0 w 169"/>
              <a:gd name="T7" fmla="*/ 167 h 1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9" h="185">
                <a:moveTo>
                  <a:pt x="0" y="0"/>
                </a:moveTo>
                <a:lnTo>
                  <a:pt x="169" y="13"/>
                </a:lnTo>
                <a:lnTo>
                  <a:pt x="168" y="185"/>
                </a:lnTo>
                <a:lnTo>
                  <a:pt x="0" y="167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464646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8" name="Freeform 8"/>
          <p:cNvSpPr>
            <a:spLocks noChangeArrowheads="1"/>
          </p:cNvSpPr>
          <p:nvPr/>
        </p:nvSpPr>
        <p:spPr bwMode="auto">
          <a:xfrm>
            <a:off x="852488" y="868363"/>
            <a:ext cx="492125" cy="120650"/>
          </a:xfrm>
          <a:custGeom>
            <a:avLst/>
            <a:gdLst>
              <a:gd name="T0" fmla="*/ 217 w 310"/>
              <a:gd name="T1" fmla="*/ 76 h 76"/>
              <a:gd name="T2" fmla="*/ 310 w 310"/>
              <a:gd name="T3" fmla="*/ 11 h 76"/>
              <a:gd name="T4" fmla="*/ 120 w 310"/>
              <a:gd name="T5" fmla="*/ 0 h 76"/>
              <a:gd name="T6" fmla="*/ 0 w 310"/>
              <a:gd name="T7" fmla="*/ 60 h 7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0" h="76">
                <a:moveTo>
                  <a:pt x="217" y="76"/>
                </a:moveTo>
                <a:lnTo>
                  <a:pt x="310" y="11"/>
                </a:lnTo>
                <a:lnTo>
                  <a:pt x="120" y="0"/>
                </a:lnTo>
                <a:lnTo>
                  <a:pt x="0" y="6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49" name="Text Box 9"/>
          <p:cNvSpPr txBox="1">
            <a:spLocks noChangeArrowheads="1"/>
          </p:cNvSpPr>
          <p:nvPr/>
        </p:nvSpPr>
        <p:spPr bwMode="auto">
          <a:xfrm>
            <a:off x="923925" y="995363"/>
            <a:ext cx="19050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T</a:t>
            </a:r>
          </a:p>
        </p:txBody>
      </p:sp>
      <p:sp>
        <p:nvSpPr>
          <p:cNvPr id="10250" name="Freeform 10"/>
          <p:cNvSpPr>
            <a:spLocks noChangeArrowheads="1"/>
          </p:cNvSpPr>
          <p:nvPr/>
        </p:nvSpPr>
        <p:spPr bwMode="auto">
          <a:xfrm>
            <a:off x="1273175" y="893763"/>
            <a:ext cx="477838" cy="134937"/>
          </a:xfrm>
          <a:custGeom>
            <a:avLst/>
            <a:gdLst>
              <a:gd name="T0" fmla="*/ 186 w 301"/>
              <a:gd name="T1" fmla="*/ 85 h 85"/>
              <a:gd name="T2" fmla="*/ 301 w 301"/>
              <a:gd name="T3" fmla="*/ 24 h 85"/>
              <a:gd name="T4" fmla="*/ 121 w 301"/>
              <a:gd name="T5" fmla="*/ 0 h 85"/>
              <a:gd name="T6" fmla="*/ 0 w 301"/>
              <a:gd name="T7" fmla="*/ 55 h 8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01" h="85">
                <a:moveTo>
                  <a:pt x="186" y="85"/>
                </a:moveTo>
                <a:lnTo>
                  <a:pt x="301" y="24"/>
                </a:lnTo>
                <a:lnTo>
                  <a:pt x="121" y="0"/>
                </a:lnTo>
                <a:lnTo>
                  <a:pt x="0" y="55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1" name="Freeform 11"/>
          <p:cNvSpPr>
            <a:spLocks noChangeArrowheads="1"/>
          </p:cNvSpPr>
          <p:nvPr/>
        </p:nvSpPr>
        <p:spPr bwMode="auto">
          <a:xfrm>
            <a:off x="1550988" y="935038"/>
            <a:ext cx="198437" cy="431800"/>
          </a:xfrm>
          <a:custGeom>
            <a:avLst/>
            <a:gdLst>
              <a:gd name="T0" fmla="*/ 0 w 125"/>
              <a:gd name="T1" fmla="*/ 272 h 272"/>
              <a:gd name="T2" fmla="*/ 111 w 125"/>
              <a:gd name="T3" fmla="*/ 213 h 272"/>
              <a:gd name="T4" fmla="*/ 125 w 125"/>
              <a:gd name="T5" fmla="*/ 0 h 272"/>
              <a:gd name="T6" fmla="*/ 6 w 125"/>
              <a:gd name="T7" fmla="*/ 56 h 27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25" h="272">
                <a:moveTo>
                  <a:pt x="0" y="272"/>
                </a:moveTo>
                <a:lnTo>
                  <a:pt x="111" y="213"/>
                </a:lnTo>
                <a:lnTo>
                  <a:pt x="125" y="0"/>
                </a:lnTo>
                <a:lnTo>
                  <a:pt x="6" y="56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A9A00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2" name="Freeform 12"/>
          <p:cNvSpPr>
            <a:spLocks noChangeArrowheads="1"/>
          </p:cNvSpPr>
          <p:nvPr/>
        </p:nvSpPr>
        <p:spPr bwMode="auto">
          <a:xfrm>
            <a:off x="1263650" y="981075"/>
            <a:ext cx="296863" cy="387350"/>
          </a:xfrm>
          <a:custGeom>
            <a:avLst/>
            <a:gdLst>
              <a:gd name="T0" fmla="*/ 6 w 187"/>
              <a:gd name="T1" fmla="*/ 0 h 244"/>
              <a:gd name="T2" fmla="*/ 187 w 187"/>
              <a:gd name="T3" fmla="*/ 28 h 244"/>
              <a:gd name="T4" fmla="*/ 180 w 187"/>
              <a:gd name="T5" fmla="*/ 244 h 244"/>
              <a:gd name="T6" fmla="*/ 0 w 187"/>
              <a:gd name="T7" fmla="*/ 208 h 24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87" h="244">
                <a:moveTo>
                  <a:pt x="6" y="0"/>
                </a:moveTo>
                <a:lnTo>
                  <a:pt x="187" y="28"/>
                </a:lnTo>
                <a:lnTo>
                  <a:pt x="180" y="244"/>
                </a:lnTo>
                <a:lnTo>
                  <a:pt x="0" y="208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3" name="Freeform 13"/>
          <p:cNvSpPr>
            <a:spLocks noChangeArrowheads="1"/>
          </p:cNvSpPr>
          <p:nvPr/>
        </p:nvSpPr>
        <p:spPr bwMode="auto">
          <a:xfrm>
            <a:off x="1301750" y="1027113"/>
            <a:ext cx="217488" cy="298450"/>
          </a:xfrm>
          <a:custGeom>
            <a:avLst/>
            <a:gdLst>
              <a:gd name="T0" fmla="*/ 7 w 137"/>
              <a:gd name="T1" fmla="*/ 0 h 188"/>
              <a:gd name="T2" fmla="*/ 137 w 137"/>
              <a:gd name="T3" fmla="*/ 23 h 188"/>
              <a:gd name="T4" fmla="*/ 132 w 137"/>
              <a:gd name="T5" fmla="*/ 188 h 188"/>
              <a:gd name="T6" fmla="*/ 0 w 137"/>
              <a:gd name="T7" fmla="*/ 159 h 1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37" h="188">
                <a:moveTo>
                  <a:pt x="7" y="0"/>
                </a:moveTo>
                <a:lnTo>
                  <a:pt x="137" y="23"/>
                </a:lnTo>
                <a:lnTo>
                  <a:pt x="132" y="188"/>
                </a:lnTo>
                <a:lnTo>
                  <a:pt x="0" y="159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FFFFD0"/>
              </a:gs>
            </a:gsLst>
            <a:path path="rect">
              <a:fillToRect t="100000" r="100000"/>
            </a:path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4" name="Text Box 14"/>
          <p:cNvSpPr txBox="1">
            <a:spLocks noChangeArrowheads="1"/>
          </p:cNvSpPr>
          <p:nvPr/>
        </p:nvSpPr>
        <p:spPr bwMode="auto">
          <a:xfrm>
            <a:off x="1303338" y="1006475"/>
            <a:ext cx="204787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C</a:t>
            </a:r>
          </a:p>
        </p:txBody>
      </p:sp>
      <p:sp>
        <p:nvSpPr>
          <p:cNvPr id="10255" name="Freeform 15"/>
          <p:cNvSpPr>
            <a:spLocks noChangeArrowheads="1"/>
          </p:cNvSpPr>
          <p:nvPr/>
        </p:nvSpPr>
        <p:spPr bwMode="auto">
          <a:xfrm>
            <a:off x="2122488" y="971550"/>
            <a:ext cx="561975" cy="147638"/>
          </a:xfrm>
          <a:custGeom>
            <a:avLst/>
            <a:gdLst>
              <a:gd name="T0" fmla="*/ 217 w 354"/>
              <a:gd name="T1" fmla="*/ 93 h 93"/>
              <a:gd name="T2" fmla="*/ 354 w 354"/>
              <a:gd name="T3" fmla="*/ 26 h 93"/>
              <a:gd name="T4" fmla="*/ 142 w 354"/>
              <a:gd name="T5" fmla="*/ 0 h 93"/>
              <a:gd name="T6" fmla="*/ 0 w 354"/>
              <a:gd name="T7" fmla="*/ 59 h 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54" h="93">
                <a:moveTo>
                  <a:pt x="217" y="93"/>
                </a:moveTo>
                <a:lnTo>
                  <a:pt x="354" y="26"/>
                </a:lnTo>
                <a:lnTo>
                  <a:pt x="142" y="0"/>
                </a:lnTo>
                <a:lnTo>
                  <a:pt x="0" y="59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6" name="Freeform 16"/>
          <p:cNvSpPr>
            <a:spLocks noChangeArrowheads="1"/>
          </p:cNvSpPr>
          <p:nvPr/>
        </p:nvSpPr>
        <p:spPr bwMode="auto">
          <a:xfrm>
            <a:off x="2462213" y="1009650"/>
            <a:ext cx="222250" cy="465138"/>
          </a:xfrm>
          <a:custGeom>
            <a:avLst/>
            <a:gdLst>
              <a:gd name="T0" fmla="*/ 7 w 140"/>
              <a:gd name="T1" fmla="*/ 293 h 293"/>
              <a:gd name="T2" fmla="*/ 140 w 140"/>
              <a:gd name="T3" fmla="*/ 193 h 293"/>
              <a:gd name="T4" fmla="*/ 138 w 140"/>
              <a:gd name="T5" fmla="*/ 0 h 293"/>
              <a:gd name="T6" fmla="*/ 0 w 140"/>
              <a:gd name="T7" fmla="*/ 69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0" h="293">
                <a:moveTo>
                  <a:pt x="7" y="293"/>
                </a:moveTo>
                <a:lnTo>
                  <a:pt x="140" y="193"/>
                </a:lnTo>
                <a:lnTo>
                  <a:pt x="138" y="0"/>
                </a:lnTo>
                <a:lnTo>
                  <a:pt x="0" y="69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7" name="Freeform 17"/>
          <p:cNvSpPr>
            <a:spLocks noChangeArrowheads="1"/>
          </p:cNvSpPr>
          <p:nvPr/>
        </p:nvSpPr>
        <p:spPr bwMode="auto">
          <a:xfrm>
            <a:off x="2119313" y="1068388"/>
            <a:ext cx="344487" cy="430212"/>
          </a:xfrm>
          <a:custGeom>
            <a:avLst/>
            <a:gdLst>
              <a:gd name="T0" fmla="*/ 0 w 217"/>
              <a:gd name="T1" fmla="*/ 0 h 271"/>
              <a:gd name="T2" fmla="*/ 217 w 217"/>
              <a:gd name="T3" fmla="*/ 32 h 271"/>
              <a:gd name="T4" fmla="*/ 217 w 217"/>
              <a:gd name="T5" fmla="*/ 271 h 271"/>
              <a:gd name="T6" fmla="*/ 0 w 217"/>
              <a:gd name="T7" fmla="*/ 232 h 27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7" h="271">
                <a:moveTo>
                  <a:pt x="0" y="0"/>
                </a:moveTo>
                <a:lnTo>
                  <a:pt x="217" y="32"/>
                </a:lnTo>
                <a:lnTo>
                  <a:pt x="217" y="271"/>
                </a:lnTo>
                <a:lnTo>
                  <a:pt x="0" y="232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8" name="Freeform 18"/>
          <p:cNvSpPr>
            <a:spLocks noChangeArrowheads="1"/>
          </p:cNvSpPr>
          <p:nvPr/>
        </p:nvSpPr>
        <p:spPr bwMode="auto">
          <a:xfrm>
            <a:off x="2160588" y="1123950"/>
            <a:ext cx="254000" cy="317500"/>
          </a:xfrm>
          <a:custGeom>
            <a:avLst/>
            <a:gdLst>
              <a:gd name="T0" fmla="*/ 0 w 160"/>
              <a:gd name="T1" fmla="*/ 0 h 200"/>
              <a:gd name="T2" fmla="*/ 158 w 160"/>
              <a:gd name="T3" fmla="*/ 23 h 200"/>
              <a:gd name="T4" fmla="*/ 160 w 160"/>
              <a:gd name="T5" fmla="*/ 200 h 200"/>
              <a:gd name="T6" fmla="*/ 0 w 160"/>
              <a:gd name="T7" fmla="*/ 170 h 20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0" h="200">
                <a:moveTo>
                  <a:pt x="0" y="0"/>
                </a:moveTo>
                <a:lnTo>
                  <a:pt x="158" y="23"/>
                </a:lnTo>
                <a:lnTo>
                  <a:pt x="160" y="200"/>
                </a:lnTo>
                <a:lnTo>
                  <a:pt x="0" y="170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59" name="Text Box 19"/>
          <p:cNvSpPr txBox="1">
            <a:spLocks noChangeArrowheads="1"/>
          </p:cNvSpPr>
          <p:nvPr/>
        </p:nvSpPr>
        <p:spPr bwMode="auto">
          <a:xfrm>
            <a:off x="2236788" y="1122363"/>
            <a:ext cx="111125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00FF00"/>
                </a:solidFill>
              </a:rPr>
              <a:t>I</a:t>
            </a:r>
          </a:p>
        </p:txBody>
      </p:sp>
      <p:sp>
        <p:nvSpPr>
          <p:cNvPr id="10260" name="Freeform 20"/>
          <p:cNvSpPr>
            <a:spLocks noChangeArrowheads="1"/>
          </p:cNvSpPr>
          <p:nvPr/>
        </p:nvSpPr>
        <p:spPr bwMode="auto">
          <a:xfrm>
            <a:off x="2414588" y="1066800"/>
            <a:ext cx="574675" cy="182563"/>
          </a:xfrm>
          <a:custGeom>
            <a:avLst/>
            <a:gdLst>
              <a:gd name="T0" fmla="*/ 224 w 362"/>
              <a:gd name="T1" fmla="*/ 115 h 115"/>
              <a:gd name="T2" fmla="*/ 362 w 362"/>
              <a:gd name="T3" fmla="*/ 38 h 115"/>
              <a:gd name="T4" fmla="*/ 137 w 362"/>
              <a:gd name="T5" fmla="*/ 0 h 115"/>
              <a:gd name="T6" fmla="*/ 0 w 362"/>
              <a:gd name="T7" fmla="*/ 66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62" h="115">
                <a:moveTo>
                  <a:pt x="224" y="115"/>
                </a:moveTo>
                <a:lnTo>
                  <a:pt x="362" y="38"/>
                </a:lnTo>
                <a:lnTo>
                  <a:pt x="137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1" name="Freeform 21"/>
          <p:cNvSpPr>
            <a:spLocks noChangeArrowheads="1"/>
          </p:cNvSpPr>
          <p:nvPr/>
        </p:nvSpPr>
        <p:spPr bwMode="auto">
          <a:xfrm>
            <a:off x="2767013" y="1125538"/>
            <a:ext cx="230187" cy="511175"/>
          </a:xfrm>
          <a:custGeom>
            <a:avLst/>
            <a:gdLst>
              <a:gd name="T0" fmla="*/ 3 w 145"/>
              <a:gd name="T1" fmla="*/ 322 h 322"/>
              <a:gd name="T2" fmla="*/ 145 w 145"/>
              <a:gd name="T3" fmla="*/ 242 h 322"/>
              <a:gd name="T4" fmla="*/ 140 w 145"/>
              <a:gd name="T5" fmla="*/ 0 h 322"/>
              <a:gd name="T6" fmla="*/ 0 w 145"/>
              <a:gd name="T7" fmla="*/ 80 h 32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45" h="322">
                <a:moveTo>
                  <a:pt x="3" y="322"/>
                </a:moveTo>
                <a:lnTo>
                  <a:pt x="145" y="242"/>
                </a:lnTo>
                <a:lnTo>
                  <a:pt x="140" y="0"/>
                </a:lnTo>
                <a:lnTo>
                  <a:pt x="0" y="80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2" name="Freeform 22"/>
          <p:cNvSpPr>
            <a:spLocks noChangeArrowheads="1"/>
          </p:cNvSpPr>
          <p:nvPr/>
        </p:nvSpPr>
        <p:spPr bwMode="auto">
          <a:xfrm>
            <a:off x="2414588" y="1176338"/>
            <a:ext cx="354012" cy="461962"/>
          </a:xfrm>
          <a:custGeom>
            <a:avLst/>
            <a:gdLst>
              <a:gd name="T0" fmla="*/ 0 w 223"/>
              <a:gd name="T1" fmla="*/ 0 h 291"/>
              <a:gd name="T2" fmla="*/ 221 w 223"/>
              <a:gd name="T3" fmla="*/ 46 h 291"/>
              <a:gd name="T4" fmla="*/ 223 w 223"/>
              <a:gd name="T5" fmla="*/ 291 h 291"/>
              <a:gd name="T6" fmla="*/ 1 w 223"/>
              <a:gd name="T7" fmla="*/ 240 h 29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3" h="291">
                <a:moveTo>
                  <a:pt x="0" y="0"/>
                </a:moveTo>
                <a:lnTo>
                  <a:pt x="221" y="46"/>
                </a:lnTo>
                <a:lnTo>
                  <a:pt x="223" y="291"/>
                </a:lnTo>
                <a:lnTo>
                  <a:pt x="1" y="240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3" name="Freeform 23"/>
          <p:cNvSpPr>
            <a:spLocks noChangeArrowheads="1"/>
          </p:cNvSpPr>
          <p:nvPr/>
        </p:nvSpPr>
        <p:spPr bwMode="auto">
          <a:xfrm>
            <a:off x="2457450" y="1225550"/>
            <a:ext cx="266700" cy="355600"/>
          </a:xfrm>
          <a:custGeom>
            <a:avLst/>
            <a:gdLst>
              <a:gd name="T0" fmla="*/ 0 w 168"/>
              <a:gd name="T1" fmla="*/ 0 h 224"/>
              <a:gd name="T2" fmla="*/ 167 w 168"/>
              <a:gd name="T3" fmla="*/ 38 h 224"/>
              <a:gd name="T4" fmla="*/ 168 w 168"/>
              <a:gd name="T5" fmla="*/ 224 h 224"/>
              <a:gd name="T6" fmla="*/ 1 w 168"/>
              <a:gd name="T7" fmla="*/ 188 h 22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8" h="224">
                <a:moveTo>
                  <a:pt x="0" y="0"/>
                </a:moveTo>
                <a:lnTo>
                  <a:pt x="167" y="38"/>
                </a:lnTo>
                <a:lnTo>
                  <a:pt x="168" y="224"/>
                </a:lnTo>
                <a:lnTo>
                  <a:pt x="1" y="188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4" name="Text Box 24"/>
          <p:cNvSpPr txBox="1">
            <a:spLocks noChangeArrowheads="1"/>
          </p:cNvSpPr>
          <p:nvPr/>
        </p:nvSpPr>
        <p:spPr bwMode="auto">
          <a:xfrm>
            <a:off x="2505075" y="1255713"/>
            <a:ext cx="184150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65" name="Freeform 25"/>
          <p:cNvSpPr>
            <a:spLocks noChangeArrowheads="1"/>
          </p:cNvSpPr>
          <p:nvPr/>
        </p:nvSpPr>
        <p:spPr bwMode="auto">
          <a:xfrm>
            <a:off x="1960563" y="981075"/>
            <a:ext cx="158750" cy="465138"/>
          </a:xfrm>
          <a:custGeom>
            <a:avLst/>
            <a:gdLst>
              <a:gd name="T0" fmla="*/ 2 w 100"/>
              <a:gd name="T1" fmla="*/ 293 h 293"/>
              <a:gd name="T2" fmla="*/ 95 w 100"/>
              <a:gd name="T3" fmla="*/ 221 h 293"/>
              <a:gd name="T4" fmla="*/ 100 w 100"/>
              <a:gd name="T5" fmla="*/ 0 h 293"/>
              <a:gd name="T6" fmla="*/ 0 w 100"/>
              <a:gd name="T7" fmla="*/ 67 h 29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0" h="293">
                <a:moveTo>
                  <a:pt x="2" y="293"/>
                </a:moveTo>
                <a:lnTo>
                  <a:pt x="95" y="221"/>
                </a:lnTo>
                <a:lnTo>
                  <a:pt x="100" y="0"/>
                </a:lnTo>
                <a:lnTo>
                  <a:pt x="0" y="67"/>
                </a:lnTo>
                <a:close/>
              </a:path>
            </a:pathLst>
          </a:custGeom>
          <a:gradFill rotWithShape="0">
            <a:gsLst>
              <a:gs pos="0">
                <a:srgbClr val="FFFF6D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6D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6" name="Freeform 26"/>
          <p:cNvSpPr>
            <a:spLocks noChangeArrowheads="1"/>
          </p:cNvSpPr>
          <p:nvPr/>
        </p:nvSpPr>
        <p:spPr bwMode="auto">
          <a:xfrm>
            <a:off x="1620838" y="962025"/>
            <a:ext cx="498475" cy="127000"/>
          </a:xfrm>
          <a:custGeom>
            <a:avLst/>
            <a:gdLst>
              <a:gd name="T0" fmla="*/ 217 w 314"/>
              <a:gd name="T1" fmla="*/ 80 h 80"/>
              <a:gd name="T2" fmla="*/ 314 w 314"/>
              <a:gd name="T3" fmla="*/ 10 h 80"/>
              <a:gd name="T4" fmla="*/ 123 w 314"/>
              <a:gd name="T5" fmla="*/ 0 h 80"/>
              <a:gd name="T6" fmla="*/ 0 w 314"/>
              <a:gd name="T7" fmla="*/ 66 h 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4" h="80">
                <a:moveTo>
                  <a:pt x="217" y="80"/>
                </a:moveTo>
                <a:lnTo>
                  <a:pt x="314" y="10"/>
                </a:lnTo>
                <a:lnTo>
                  <a:pt x="123" y="0"/>
                </a:lnTo>
                <a:lnTo>
                  <a:pt x="0" y="66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7" name="Freeform 27"/>
          <p:cNvSpPr>
            <a:spLocks noChangeArrowheads="1"/>
          </p:cNvSpPr>
          <p:nvPr/>
        </p:nvSpPr>
        <p:spPr bwMode="auto">
          <a:xfrm>
            <a:off x="1624013" y="1065213"/>
            <a:ext cx="342900" cy="379412"/>
          </a:xfrm>
          <a:custGeom>
            <a:avLst/>
            <a:gdLst>
              <a:gd name="T0" fmla="*/ 0 w 216"/>
              <a:gd name="T1" fmla="*/ 0 h 239"/>
              <a:gd name="T2" fmla="*/ 211 w 216"/>
              <a:gd name="T3" fmla="*/ 12 h 239"/>
              <a:gd name="T4" fmla="*/ 216 w 216"/>
              <a:gd name="T5" fmla="*/ 239 h 239"/>
              <a:gd name="T6" fmla="*/ 2 w 216"/>
              <a:gd name="T7" fmla="*/ 218 h 2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6" h="239">
                <a:moveTo>
                  <a:pt x="0" y="0"/>
                </a:moveTo>
                <a:lnTo>
                  <a:pt x="211" y="12"/>
                </a:lnTo>
                <a:lnTo>
                  <a:pt x="216" y="239"/>
                </a:lnTo>
                <a:lnTo>
                  <a:pt x="2" y="218"/>
                </a:lnTo>
                <a:close/>
              </a:path>
            </a:pathLst>
          </a:custGeom>
          <a:solidFill>
            <a:srgbClr val="919191"/>
          </a:solidFill>
          <a:ln w="12700">
            <a:solidFill>
              <a:srgbClr val="91919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8" name="Freeform 28"/>
          <p:cNvSpPr>
            <a:spLocks noChangeArrowheads="1"/>
          </p:cNvSpPr>
          <p:nvPr/>
        </p:nvSpPr>
        <p:spPr bwMode="auto">
          <a:xfrm>
            <a:off x="1662113" y="1114425"/>
            <a:ext cx="258762" cy="282575"/>
          </a:xfrm>
          <a:custGeom>
            <a:avLst/>
            <a:gdLst>
              <a:gd name="T0" fmla="*/ 0 w 163"/>
              <a:gd name="T1" fmla="*/ 0 h 178"/>
              <a:gd name="T2" fmla="*/ 160 w 163"/>
              <a:gd name="T3" fmla="*/ 10 h 178"/>
              <a:gd name="T4" fmla="*/ 163 w 163"/>
              <a:gd name="T5" fmla="*/ 178 h 178"/>
              <a:gd name="T6" fmla="*/ 2 w 163"/>
              <a:gd name="T7" fmla="*/ 163 h 1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3" h="178">
                <a:moveTo>
                  <a:pt x="0" y="0"/>
                </a:moveTo>
                <a:lnTo>
                  <a:pt x="160" y="10"/>
                </a:lnTo>
                <a:lnTo>
                  <a:pt x="163" y="178"/>
                </a:lnTo>
                <a:lnTo>
                  <a:pt x="2" y="163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919191"/>
              </a:gs>
            </a:gsLst>
            <a:lin ang="27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69" name="Text Box 29"/>
          <p:cNvSpPr txBox="1">
            <a:spLocks noChangeArrowheads="1"/>
          </p:cNvSpPr>
          <p:nvPr/>
        </p:nvSpPr>
        <p:spPr bwMode="auto">
          <a:xfrm>
            <a:off x="1989138" y="1063625"/>
            <a:ext cx="79375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464646"/>
                </a:solidFill>
              </a:rPr>
              <a:t>/</a:t>
            </a:r>
          </a:p>
        </p:txBody>
      </p:sp>
      <p:sp>
        <p:nvSpPr>
          <p:cNvPr id="10270" name="Text Box 30"/>
          <p:cNvSpPr txBox="1">
            <a:spLocks noChangeArrowheads="1"/>
          </p:cNvSpPr>
          <p:nvPr/>
        </p:nvSpPr>
        <p:spPr bwMode="auto">
          <a:xfrm>
            <a:off x="1703388" y="1093788"/>
            <a:ext cx="187325" cy="349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919191"/>
                </a:solidFill>
              </a:rPr>
              <a:t>P</a:t>
            </a:r>
          </a:p>
        </p:txBody>
      </p:sp>
      <p:sp>
        <p:nvSpPr>
          <p:cNvPr id="10271" name="Freeform 31"/>
          <p:cNvSpPr>
            <a:spLocks noChangeArrowheads="1"/>
          </p:cNvSpPr>
          <p:nvPr/>
        </p:nvSpPr>
        <p:spPr bwMode="auto">
          <a:xfrm>
            <a:off x="1133475" y="515938"/>
            <a:ext cx="493713" cy="100012"/>
          </a:xfrm>
          <a:custGeom>
            <a:avLst/>
            <a:gdLst>
              <a:gd name="T0" fmla="*/ 224 w 311"/>
              <a:gd name="T1" fmla="*/ 63 h 63"/>
              <a:gd name="T2" fmla="*/ 311 w 311"/>
              <a:gd name="T3" fmla="*/ 7 h 63"/>
              <a:gd name="T4" fmla="*/ 104 w 311"/>
              <a:gd name="T5" fmla="*/ 0 h 63"/>
              <a:gd name="T6" fmla="*/ 0 w 311"/>
              <a:gd name="T7" fmla="*/ 51 h 6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1" h="63">
                <a:moveTo>
                  <a:pt x="224" y="63"/>
                </a:moveTo>
                <a:lnTo>
                  <a:pt x="311" y="7"/>
                </a:lnTo>
                <a:lnTo>
                  <a:pt x="104" y="0"/>
                </a:lnTo>
                <a:lnTo>
                  <a:pt x="0" y="51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2" name="Freeform 32"/>
          <p:cNvSpPr>
            <a:spLocks noChangeArrowheads="1"/>
          </p:cNvSpPr>
          <p:nvPr/>
        </p:nvSpPr>
        <p:spPr bwMode="auto">
          <a:xfrm>
            <a:off x="1463675" y="531813"/>
            <a:ext cx="161925" cy="439737"/>
          </a:xfrm>
          <a:custGeom>
            <a:avLst/>
            <a:gdLst>
              <a:gd name="T0" fmla="*/ 0 w 102"/>
              <a:gd name="T1" fmla="*/ 277 h 277"/>
              <a:gd name="T2" fmla="*/ 94 w 102"/>
              <a:gd name="T3" fmla="*/ 200 h 277"/>
              <a:gd name="T4" fmla="*/ 102 w 102"/>
              <a:gd name="T5" fmla="*/ 0 h 277"/>
              <a:gd name="T6" fmla="*/ 4 w 102"/>
              <a:gd name="T7" fmla="*/ 53 h 2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2" h="277">
                <a:moveTo>
                  <a:pt x="0" y="277"/>
                </a:moveTo>
                <a:lnTo>
                  <a:pt x="94" y="200"/>
                </a:lnTo>
                <a:lnTo>
                  <a:pt x="102" y="0"/>
                </a:lnTo>
                <a:lnTo>
                  <a:pt x="4" y="53"/>
                </a:lnTo>
                <a:close/>
              </a:path>
            </a:pathLst>
          </a:custGeom>
          <a:gradFill rotWithShape="0">
            <a:gsLst>
              <a:gs pos="0">
                <a:srgbClr val="808000"/>
              </a:gs>
              <a:gs pos="50000">
                <a:srgbClr val="DCDCDC"/>
              </a:gs>
              <a:gs pos="100000">
                <a:srgbClr val="808000"/>
              </a:gs>
            </a:gsLst>
            <a:lin ang="18900000" scaled="1"/>
          </a:gradFill>
          <a:ln w="12700">
            <a:solidFill>
              <a:srgbClr val="8080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3" name="Freeform 33"/>
          <p:cNvSpPr>
            <a:spLocks noChangeArrowheads="1"/>
          </p:cNvSpPr>
          <p:nvPr/>
        </p:nvSpPr>
        <p:spPr bwMode="auto">
          <a:xfrm>
            <a:off x="1130300" y="598488"/>
            <a:ext cx="336550" cy="373062"/>
          </a:xfrm>
          <a:custGeom>
            <a:avLst/>
            <a:gdLst>
              <a:gd name="T0" fmla="*/ 0 w 212"/>
              <a:gd name="T1" fmla="*/ 0 h 235"/>
              <a:gd name="T2" fmla="*/ 212 w 212"/>
              <a:gd name="T3" fmla="*/ 8 h 235"/>
              <a:gd name="T4" fmla="*/ 212 w 212"/>
              <a:gd name="T5" fmla="*/ 235 h 235"/>
              <a:gd name="T6" fmla="*/ 0 w 212"/>
              <a:gd name="T7" fmla="*/ 215 h 23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12" h="235">
                <a:moveTo>
                  <a:pt x="0" y="0"/>
                </a:moveTo>
                <a:lnTo>
                  <a:pt x="212" y="8"/>
                </a:lnTo>
                <a:lnTo>
                  <a:pt x="212" y="235"/>
                </a:lnTo>
                <a:lnTo>
                  <a:pt x="0" y="215"/>
                </a:lnTo>
                <a:close/>
              </a:path>
            </a:pathLst>
          </a:custGeom>
          <a:solidFill>
            <a:srgbClr val="F32D3B"/>
          </a:solidFill>
          <a:ln w="12700">
            <a:solidFill>
              <a:srgbClr val="F32D3B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4" name="Freeform 34"/>
          <p:cNvSpPr>
            <a:spLocks noChangeArrowheads="1"/>
          </p:cNvSpPr>
          <p:nvPr/>
        </p:nvSpPr>
        <p:spPr bwMode="auto">
          <a:xfrm>
            <a:off x="1168400" y="641350"/>
            <a:ext cx="261938" cy="285750"/>
          </a:xfrm>
          <a:custGeom>
            <a:avLst/>
            <a:gdLst>
              <a:gd name="T0" fmla="*/ 0 w 165"/>
              <a:gd name="T1" fmla="*/ 0 h 180"/>
              <a:gd name="T2" fmla="*/ 165 w 165"/>
              <a:gd name="T3" fmla="*/ 8 h 180"/>
              <a:gd name="T4" fmla="*/ 165 w 165"/>
              <a:gd name="T5" fmla="*/ 180 h 180"/>
              <a:gd name="T6" fmla="*/ 0 w 165"/>
              <a:gd name="T7" fmla="*/ 165 h 1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65" h="180">
                <a:moveTo>
                  <a:pt x="0" y="0"/>
                </a:moveTo>
                <a:lnTo>
                  <a:pt x="165" y="8"/>
                </a:lnTo>
                <a:lnTo>
                  <a:pt x="165" y="180"/>
                </a:lnTo>
                <a:lnTo>
                  <a:pt x="0" y="165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5" name="Text Box 35"/>
          <p:cNvSpPr txBox="1">
            <a:spLocks noChangeArrowheads="1"/>
          </p:cNvSpPr>
          <p:nvPr/>
        </p:nvSpPr>
        <p:spPr bwMode="auto">
          <a:xfrm>
            <a:off x="1225550" y="625475"/>
            <a:ext cx="109538" cy="322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32D3B"/>
                </a:solidFill>
              </a:rPr>
              <a:t>I</a:t>
            </a:r>
          </a:p>
        </p:txBody>
      </p:sp>
      <p:sp>
        <p:nvSpPr>
          <p:cNvPr id="10276" name="Freeform 36"/>
          <p:cNvSpPr>
            <a:spLocks noChangeArrowheads="1"/>
          </p:cNvSpPr>
          <p:nvPr/>
        </p:nvSpPr>
        <p:spPr bwMode="auto">
          <a:xfrm>
            <a:off x="1547813" y="531813"/>
            <a:ext cx="503237" cy="103187"/>
          </a:xfrm>
          <a:custGeom>
            <a:avLst/>
            <a:gdLst>
              <a:gd name="T0" fmla="*/ 224 w 317"/>
              <a:gd name="T1" fmla="*/ 65 h 65"/>
              <a:gd name="T2" fmla="*/ 317 w 317"/>
              <a:gd name="T3" fmla="*/ 6 h 65"/>
              <a:gd name="T4" fmla="*/ 104 w 317"/>
              <a:gd name="T5" fmla="*/ 0 h 65"/>
              <a:gd name="T6" fmla="*/ 0 w 317"/>
              <a:gd name="T7" fmla="*/ 53 h 6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317" h="65">
                <a:moveTo>
                  <a:pt x="224" y="65"/>
                </a:moveTo>
                <a:lnTo>
                  <a:pt x="317" y="6"/>
                </a:lnTo>
                <a:lnTo>
                  <a:pt x="104" y="0"/>
                </a:lnTo>
                <a:lnTo>
                  <a:pt x="0" y="53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7" name="Freeform 37"/>
          <p:cNvSpPr>
            <a:spLocks noChangeArrowheads="1"/>
          </p:cNvSpPr>
          <p:nvPr/>
        </p:nvSpPr>
        <p:spPr bwMode="auto">
          <a:xfrm>
            <a:off x="1889125" y="541338"/>
            <a:ext cx="166688" cy="454025"/>
          </a:xfrm>
          <a:custGeom>
            <a:avLst/>
            <a:gdLst>
              <a:gd name="T0" fmla="*/ 0 w 105"/>
              <a:gd name="T1" fmla="*/ 286 h 286"/>
              <a:gd name="T2" fmla="*/ 93 w 105"/>
              <a:gd name="T3" fmla="*/ 214 h 286"/>
              <a:gd name="T4" fmla="*/ 105 w 105"/>
              <a:gd name="T5" fmla="*/ 0 h 286"/>
              <a:gd name="T6" fmla="*/ 5 w 105"/>
              <a:gd name="T7" fmla="*/ 62 h 28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05" h="286">
                <a:moveTo>
                  <a:pt x="0" y="286"/>
                </a:moveTo>
                <a:lnTo>
                  <a:pt x="93" y="214"/>
                </a:lnTo>
                <a:lnTo>
                  <a:pt x="105" y="0"/>
                </a:lnTo>
                <a:lnTo>
                  <a:pt x="5" y="62"/>
                </a:lnTo>
                <a:close/>
              </a:path>
            </a:pathLst>
          </a:custGeom>
          <a:gradFill rotWithShape="0">
            <a:gsLst>
              <a:gs pos="0">
                <a:srgbClr val="FBD128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BD128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8" name="Freeform 38"/>
          <p:cNvSpPr>
            <a:spLocks noChangeArrowheads="1"/>
          </p:cNvSpPr>
          <p:nvPr/>
        </p:nvSpPr>
        <p:spPr bwMode="auto">
          <a:xfrm>
            <a:off x="1536700" y="615950"/>
            <a:ext cx="361950" cy="381000"/>
          </a:xfrm>
          <a:custGeom>
            <a:avLst/>
            <a:gdLst>
              <a:gd name="T0" fmla="*/ 3 w 228"/>
              <a:gd name="T1" fmla="*/ 0 h 240"/>
              <a:gd name="T2" fmla="*/ 228 w 228"/>
              <a:gd name="T3" fmla="*/ 13 h 240"/>
              <a:gd name="T4" fmla="*/ 223 w 228"/>
              <a:gd name="T5" fmla="*/ 240 h 240"/>
              <a:gd name="T6" fmla="*/ 0 w 228"/>
              <a:gd name="T7" fmla="*/ 226 h 2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28" h="240">
                <a:moveTo>
                  <a:pt x="3" y="0"/>
                </a:moveTo>
                <a:lnTo>
                  <a:pt x="228" y="13"/>
                </a:lnTo>
                <a:lnTo>
                  <a:pt x="223" y="240"/>
                </a:lnTo>
                <a:lnTo>
                  <a:pt x="0" y="226"/>
                </a:lnTo>
                <a:close/>
              </a:path>
            </a:pathLst>
          </a:custGeom>
          <a:solidFill>
            <a:srgbClr val="9A9A00"/>
          </a:solidFill>
          <a:ln w="12700">
            <a:solidFill>
              <a:srgbClr val="9A9A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79" name="Freeform 39"/>
          <p:cNvSpPr>
            <a:spLocks noChangeArrowheads="1"/>
          </p:cNvSpPr>
          <p:nvPr/>
        </p:nvSpPr>
        <p:spPr bwMode="auto">
          <a:xfrm>
            <a:off x="1579563" y="658813"/>
            <a:ext cx="276225" cy="296862"/>
          </a:xfrm>
          <a:custGeom>
            <a:avLst/>
            <a:gdLst>
              <a:gd name="T0" fmla="*/ 3 w 174"/>
              <a:gd name="T1" fmla="*/ 0 h 187"/>
              <a:gd name="T2" fmla="*/ 174 w 174"/>
              <a:gd name="T3" fmla="*/ 9 h 187"/>
              <a:gd name="T4" fmla="*/ 170 w 174"/>
              <a:gd name="T5" fmla="*/ 187 h 187"/>
              <a:gd name="T6" fmla="*/ 0 w 174"/>
              <a:gd name="T7" fmla="*/ 176 h 18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4" h="187">
                <a:moveTo>
                  <a:pt x="3" y="0"/>
                </a:moveTo>
                <a:lnTo>
                  <a:pt x="174" y="9"/>
                </a:lnTo>
                <a:lnTo>
                  <a:pt x="170" y="187"/>
                </a:lnTo>
                <a:lnTo>
                  <a:pt x="0" y="176"/>
                </a:lnTo>
                <a:close/>
              </a:path>
            </a:pathLst>
          </a:custGeom>
          <a:gradFill rotWithShape="0">
            <a:gsLst>
              <a:gs pos="0">
                <a:srgbClr val="FFFF00"/>
              </a:gs>
              <a:gs pos="100000">
                <a:srgbClr val="DCDCDC"/>
              </a:gs>
            </a:gsLst>
            <a:lin ang="2700000" scaled="1"/>
          </a:gra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0" name="Text Box 40"/>
          <p:cNvSpPr txBox="1">
            <a:spLocks noChangeArrowheads="1"/>
          </p:cNvSpPr>
          <p:nvPr/>
        </p:nvSpPr>
        <p:spPr bwMode="auto">
          <a:xfrm>
            <a:off x="1619250" y="646113"/>
            <a:ext cx="203200" cy="3524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D59686"/>
                </a:solidFill>
              </a:rPr>
              <a:t>B</a:t>
            </a:r>
          </a:p>
        </p:txBody>
      </p:sp>
      <p:sp>
        <p:nvSpPr>
          <p:cNvPr id="10281" name="Freeform 41"/>
          <p:cNvSpPr>
            <a:spLocks noChangeArrowheads="1"/>
          </p:cNvSpPr>
          <p:nvPr/>
        </p:nvSpPr>
        <p:spPr bwMode="auto">
          <a:xfrm>
            <a:off x="1955800" y="693738"/>
            <a:ext cx="371475" cy="363537"/>
          </a:xfrm>
          <a:custGeom>
            <a:avLst/>
            <a:gdLst>
              <a:gd name="T0" fmla="*/ 0 w 234"/>
              <a:gd name="T1" fmla="*/ 1 h 229"/>
              <a:gd name="T2" fmla="*/ 231 w 234"/>
              <a:gd name="T3" fmla="*/ 0 h 229"/>
              <a:gd name="T4" fmla="*/ 234 w 234"/>
              <a:gd name="T5" fmla="*/ 229 h 229"/>
              <a:gd name="T6" fmla="*/ 5 w 234"/>
              <a:gd name="T7" fmla="*/ 226 h 22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4" h="229">
                <a:moveTo>
                  <a:pt x="0" y="1"/>
                </a:moveTo>
                <a:lnTo>
                  <a:pt x="231" y="0"/>
                </a:lnTo>
                <a:lnTo>
                  <a:pt x="234" y="229"/>
                </a:lnTo>
                <a:lnTo>
                  <a:pt x="5" y="226"/>
                </a:lnTo>
                <a:close/>
              </a:path>
            </a:pathLst>
          </a:custGeom>
          <a:solidFill>
            <a:srgbClr val="FFFF00"/>
          </a:solidFill>
          <a:ln w="12700">
            <a:solidFill>
              <a:srgbClr val="FFFF0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2" name="Freeform 42"/>
          <p:cNvSpPr>
            <a:spLocks noChangeArrowheads="1"/>
          </p:cNvSpPr>
          <p:nvPr/>
        </p:nvSpPr>
        <p:spPr bwMode="auto">
          <a:xfrm>
            <a:off x="2001838" y="742950"/>
            <a:ext cx="280987" cy="276225"/>
          </a:xfrm>
          <a:custGeom>
            <a:avLst/>
            <a:gdLst>
              <a:gd name="T0" fmla="*/ 0 w 177"/>
              <a:gd name="T1" fmla="*/ 3 h 174"/>
              <a:gd name="T2" fmla="*/ 176 w 177"/>
              <a:gd name="T3" fmla="*/ 0 h 174"/>
              <a:gd name="T4" fmla="*/ 177 w 177"/>
              <a:gd name="T5" fmla="*/ 174 h 174"/>
              <a:gd name="T6" fmla="*/ 3 w 177"/>
              <a:gd name="T7" fmla="*/ 174 h 17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177" h="174">
                <a:moveTo>
                  <a:pt x="0" y="3"/>
                </a:moveTo>
                <a:lnTo>
                  <a:pt x="176" y="0"/>
                </a:lnTo>
                <a:lnTo>
                  <a:pt x="177" y="174"/>
                </a:lnTo>
                <a:lnTo>
                  <a:pt x="3" y="174"/>
                </a:lnTo>
                <a:close/>
              </a:path>
            </a:pathLst>
          </a:custGeom>
          <a:gradFill rotWithShape="0">
            <a:gsLst>
              <a:gs pos="0">
                <a:srgbClr val="FFFFD0"/>
              </a:gs>
              <a:gs pos="100000">
                <a:srgbClr val="DCDCDC"/>
              </a:gs>
            </a:gsLst>
            <a:lin ang="5400000" scaled="1"/>
          </a:gra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3" name="Freeform 43"/>
          <p:cNvSpPr>
            <a:spLocks noChangeArrowheads="1"/>
          </p:cNvSpPr>
          <p:nvPr/>
        </p:nvSpPr>
        <p:spPr bwMode="auto">
          <a:xfrm>
            <a:off x="1957388" y="631825"/>
            <a:ext cx="365125" cy="63500"/>
          </a:xfrm>
          <a:custGeom>
            <a:avLst/>
            <a:gdLst>
              <a:gd name="T0" fmla="*/ 230 w 230"/>
              <a:gd name="T1" fmla="*/ 37 h 40"/>
              <a:gd name="T2" fmla="*/ 210 w 230"/>
              <a:gd name="T3" fmla="*/ 0 h 40"/>
              <a:gd name="T4" fmla="*/ 9 w 230"/>
              <a:gd name="T5" fmla="*/ 3 h 40"/>
              <a:gd name="T6" fmla="*/ 0 w 230"/>
              <a:gd name="T7" fmla="*/ 40 h 4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230" h="40">
                <a:moveTo>
                  <a:pt x="230" y="37"/>
                </a:moveTo>
                <a:lnTo>
                  <a:pt x="210" y="0"/>
                </a:lnTo>
                <a:lnTo>
                  <a:pt x="9" y="3"/>
                </a:lnTo>
                <a:lnTo>
                  <a:pt x="0" y="40"/>
                </a:lnTo>
                <a:close/>
              </a:path>
            </a:pathLst>
          </a:custGeom>
          <a:solidFill>
            <a:srgbClr val="FFFFD0"/>
          </a:solidFill>
          <a:ln w="12700">
            <a:solidFill>
              <a:srgbClr val="FFFFD0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s-EC"/>
          </a:p>
        </p:txBody>
      </p:sp>
      <p:sp>
        <p:nvSpPr>
          <p:cNvPr id="10284" name="Text Box 44"/>
          <p:cNvSpPr txBox="1">
            <a:spLocks noChangeArrowheads="1"/>
          </p:cNvSpPr>
          <p:nvPr/>
        </p:nvSpPr>
        <p:spPr bwMode="auto">
          <a:xfrm>
            <a:off x="2006600" y="722313"/>
            <a:ext cx="268288" cy="3222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altLang="es-EC" sz="2200" b="1">
                <a:solidFill>
                  <a:srgbClr val="FFFF00"/>
                </a:solidFill>
              </a:rPr>
              <a:t>M</a:t>
            </a:r>
          </a:p>
        </p:txBody>
      </p:sp>
      <p:sp>
        <p:nvSpPr>
          <p:cNvPr id="10285" name="Text Box 45"/>
          <p:cNvSpPr txBox="1">
            <a:spLocks noChangeArrowheads="1"/>
          </p:cNvSpPr>
          <p:nvPr/>
        </p:nvSpPr>
        <p:spPr bwMode="auto">
          <a:xfrm>
            <a:off x="1449388" y="2190750"/>
            <a:ext cx="4421187" cy="58356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06363" indent="-106363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14325" indent="-936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525463" indent="-96838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000000"/>
              </a:buClr>
              <a:buSzPct val="100000"/>
              <a:buFont typeface="Wingdings" pitchFamily="2" charset="2"/>
              <a:buChar char="Ÿ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TCP/IP Configuration</a:t>
            </a:r>
          </a:p>
          <a:p>
            <a:pPr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Configuration notebook pages are same as WS 4.0</a:t>
            </a:r>
          </a:p>
          <a:p>
            <a:pPr lvl="1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Merlin source code was used and modified as follows to achieve the same WS 4.0 Look &amp; Feel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Removed VSR 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Removed Socks </a:t>
            </a:r>
          </a:p>
          <a:p>
            <a:pPr lvl="2">
              <a:spcAft>
                <a:spcPct val="15000"/>
              </a:spcAft>
              <a:buClr>
                <a:srgbClr val="000000"/>
              </a:buClr>
              <a:buSzPct val="100000"/>
              <a:buFont typeface="GillSans" charset="0"/>
              <a:buChar char="–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Added SNMP </a:t>
            </a:r>
          </a:p>
          <a:p>
            <a:pPr lvl="2">
              <a:spcAft>
                <a:spcPct val="15000"/>
              </a:spcAft>
            </a:pPr>
            <a:endParaRPr lang="en-US" altLang="es-EC" sz="2100">
              <a:solidFill>
                <a:srgbClr val="000000"/>
              </a:solidFill>
              <a:latin typeface="GillSans" charset="0"/>
            </a:endParaRP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Note:  SNMP is shipped in System View Agent with Merlin but SVA does not ship with SMP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55000"/>
              <a:buFont typeface="LotusWP Type" pitchFamily="18" charset="0"/>
              <a:buChar char="ƒ"/>
            </a:pPr>
            <a:r>
              <a:rPr lang="en-US" altLang="es-EC" sz="2100">
                <a:solidFill>
                  <a:srgbClr val="000000"/>
                </a:solidFill>
                <a:latin typeface="GillSans" charset="0"/>
              </a:rPr>
              <a:t>SNMP supported by System View Agent team in Tivoli at Raleigh.   </a:t>
            </a:r>
          </a:p>
        </p:txBody>
      </p:sp>
      <p:sp>
        <p:nvSpPr>
          <p:cNvPr id="10286" name="Text Box 46"/>
          <p:cNvSpPr txBox="1">
            <a:spLocks noChangeArrowheads="1"/>
          </p:cNvSpPr>
          <p:nvPr/>
        </p:nvSpPr>
        <p:spPr bwMode="auto">
          <a:xfrm>
            <a:off x="3078163" y="347663"/>
            <a:ext cx="3952875" cy="9032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464646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b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lnSpc>
                <a:spcPct val="110000"/>
              </a:lnSpc>
            </a:pPr>
            <a:r>
              <a:rPr lang="en-US" altLang="es-EC" sz="2700" b="1">
                <a:solidFill>
                  <a:srgbClr val="000000"/>
                </a:solidFill>
                <a:latin typeface="Arial MT" charset="0"/>
              </a:rPr>
              <a:t>Configuration &amp; Setup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altLang="es-EC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0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1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9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1092</Words>
  <Application>Microsoft Office PowerPoint</Application>
  <PresentationFormat>Personalizado</PresentationFormat>
  <Paragraphs>326</Paragraphs>
  <Slides>15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21" baseType="lpstr">
      <vt:lpstr>Times New Roman</vt:lpstr>
      <vt:lpstr>GillSans</vt:lpstr>
      <vt:lpstr>Arial MT</vt:lpstr>
      <vt:lpstr>Wingdings</vt:lpstr>
      <vt:lpstr>LotusWP Type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familia</dc:creator>
  <cp:lastModifiedBy>FI</cp:lastModifiedBy>
  <cp:revision>1</cp:revision>
  <dcterms:modified xsi:type="dcterms:W3CDTF">2016-01-09T16:20:06Z</dcterms:modified>
</cp:coreProperties>
</file>